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3"/>
  </p:notesMasterIdLst>
  <p:sldIdLst>
    <p:sldId id="267" r:id="rId6"/>
    <p:sldId id="261" r:id="rId7"/>
    <p:sldId id="276" r:id="rId8"/>
    <p:sldId id="266" r:id="rId9"/>
    <p:sldId id="275" r:id="rId10"/>
    <p:sldId id="260" r:id="rId11"/>
    <p:sldId id="272" r:id="rId12"/>
    <p:sldId id="269" r:id="rId13"/>
    <p:sldId id="263" r:id="rId14"/>
    <p:sldId id="271" r:id="rId15"/>
    <p:sldId id="265" r:id="rId16"/>
    <p:sldId id="270" r:id="rId17"/>
    <p:sldId id="262" r:id="rId18"/>
    <p:sldId id="256" r:id="rId19"/>
    <p:sldId id="344" r:id="rId20"/>
    <p:sldId id="380" r:id="rId21"/>
    <p:sldId id="381" r:id="rId2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E6E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k Lundberg" userId="93a30a3e-31a3-4936-b83f-90450023da4e" providerId="ADAL" clId="{A3016007-8F38-4A54-A124-6BF2B7838944}"/>
    <pc:docChg chg="modSld">
      <pc:chgData name="Erik Lundberg" userId="93a30a3e-31a3-4936-b83f-90450023da4e" providerId="ADAL" clId="{A3016007-8F38-4A54-A124-6BF2B7838944}" dt="2025-03-25T07:31:32.302" v="180" actId="729"/>
      <pc:docMkLst>
        <pc:docMk/>
      </pc:docMkLst>
      <pc:sldChg chg="modSp mod">
        <pc:chgData name="Erik Lundberg" userId="93a30a3e-31a3-4936-b83f-90450023da4e" providerId="ADAL" clId="{A3016007-8F38-4A54-A124-6BF2B7838944}" dt="2025-03-25T07:25:12.172" v="101" actId="20577"/>
        <pc:sldMkLst>
          <pc:docMk/>
          <pc:sldMk cId="2536299528" sldId="260"/>
        </pc:sldMkLst>
        <pc:spChg chg="mod">
          <ac:chgData name="Erik Lundberg" userId="93a30a3e-31a3-4936-b83f-90450023da4e" providerId="ADAL" clId="{A3016007-8F38-4A54-A124-6BF2B7838944}" dt="2025-03-25T07:25:12.172" v="101" actId="20577"/>
          <ac:spMkLst>
            <pc:docMk/>
            <pc:sldMk cId="2536299528" sldId="260"/>
            <ac:spMk id="12" creationId="{00000000-0000-0000-0000-000000000000}"/>
          </ac:spMkLst>
        </pc:spChg>
      </pc:sldChg>
      <pc:sldChg chg="modSp mod">
        <pc:chgData name="Erik Lundberg" userId="93a30a3e-31a3-4936-b83f-90450023da4e" providerId="ADAL" clId="{A3016007-8F38-4A54-A124-6BF2B7838944}" dt="2025-03-25T07:29:52.567" v="177" actId="20577"/>
        <pc:sldMkLst>
          <pc:docMk/>
          <pc:sldMk cId="2390428968" sldId="262"/>
        </pc:sldMkLst>
        <pc:spChg chg="mod">
          <ac:chgData name="Erik Lundberg" userId="93a30a3e-31a3-4936-b83f-90450023da4e" providerId="ADAL" clId="{A3016007-8F38-4A54-A124-6BF2B7838944}" dt="2025-03-25T07:29:52.567" v="177" actId="20577"/>
          <ac:spMkLst>
            <pc:docMk/>
            <pc:sldMk cId="2390428968" sldId="262"/>
            <ac:spMk id="12" creationId="{00000000-0000-0000-0000-000000000000}"/>
          </ac:spMkLst>
        </pc:spChg>
      </pc:sldChg>
      <pc:sldChg chg="modSp mod">
        <pc:chgData name="Erik Lundberg" userId="93a30a3e-31a3-4936-b83f-90450023da4e" providerId="ADAL" clId="{A3016007-8F38-4A54-A124-6BF2B7838944}" dt="2025-03-25T07:29:12.535" v="124" actId="20577"/>
        <pc:sldMkLst>
          <pc:docMk/>
          <pc:sldMk cId="3892579191" sldId="265"/>
        </pc:sldMkLst>
        <pc:spChg chg="mod">
          <ac:chgData name="Erik Lundberg" userId="93a30a3e-31a3-4936-b83f-90450023da4e" providerId="ADAL" clId="{A3016007-8F38-4A54-A124-6BF2B7838944}" dt="2025-03-25T07:29:12.535" v="124" actId="20577"/>
          <ac:spMkLst>
            <pc:docMk/>
            <pc:sldMk cId="3892579191" sldId="265"/>
            <ac:spMk id="13" creationId="{76C1E189-9DB4-1598-A406-26B609CF6A4F}"/>
          </ac:spMkLst>
        </pc:spChg>
      </pc:sldChg>
      <pc:sldChg chg="modSp mod">
        <pc:chgData name="Erik Lundberg" userId="93a30a3e-31a3-4936-b83f-90450023da4e" providerId="ADAL" clId="{A3016007-8F38-4A54-A124-6BF2B7838944}" dt="2025-03-25T07:24:04.955" v="25" actId="20577"/>
        <pc:sldMkLst>
          <pc:docMk/>
          <pc:sldMk cId="4164691672" sldId="266"/>
        </pc:sldMkLst>
        <pc:spChg chg="mod">
          <ac:chgData name="Erik Lundberg" userId="93a30a3e-31a3-4936-b83f-90450023da4e" providerId="ADAL" clId="{A3016007-8F38-4A54-A124-6BF2B7838944}" dt="2025-03-25T07:24:04.955" v="25" actId="20577"/>
          <ac:spMkLst>
            <pc:docMk/>
            <pc:sldMk cId="4164691672" sldId="266"/>
            <ac:spMk id="13" creationId="{BCA939C1-EA42-4953-9A45-C303D3D965D3}"/>
          </ac:spMkLst>
        </pc:spChg>
      </pc:sldChg>
      <pc:sldChg chg="mod modShow">
        <pc:chgData name="Erik Lundberg" userId="93a30a3e-31a3-4936-b83f-90450023da4e" providerId="ADAL" clId="{A3016007-8F38-4A54-A124-6BF2B7838944}" dt="2025-03-25T07:31:29.502" v="178" actId="729"/>
        <pc:sldMkLst>
          <pc:docMk/>
          <pc:sldMk cId="4119065265" sldId="344"/>
        </pc:sldMkLst>
      </pc:sldChg>
      <pc:sldChg chg="mod modShow">
        <pc:chgData name="Erik Lundberg" userId="93a30a3e-31a3-4936-b83f-90450023da4e" providerId="ADAL" clId="{A3016007-8F38-4A54-A124-6BF2B7838944}" dt="2025-03-25T07:31:30.861" v="179" actId="729"/>
        <pc:sldMkLst>
          <pc:docMk/>
          <pc:sldMk cId="1840652693" sldId="380"/>
        </pc:sldMkLst>
      </pc:sldChg>
      <pc:sldChg chg="mod modShow">
        <pc:chgData name="Erik Lundberg" userId="93a30a3e-31a3-4936-b83f-90450023da4e" providerId="ADAL" clId="{A3016007-8F38-4A54-A124-6BF2B7838944}" dt="2025-03-25T07:31:32.302" v="180" actId="729"/>
        <pc:sldMkLst>
          <pc:docMk/>
          <pc:sldMk cId="3148354568" sldId="3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ADFCF-56A6-40AA-B637-0C6FC81C70A6}" type="datetimeFigureOut">
              <a:t>2025-03-25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B9E10-4712-4831-80E8-6BED162CCF62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1553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B9E10-4712-4831-80E8-6BED162CCF62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768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B9E10-4712-4831-80E8-6BED162CCF62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8126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B9E10-4712-4831-80E8-6BED162CCF62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8409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B9E10-4712-4831-80E8-6BED162CCF62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8732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49DE-CAA0-4521-BD3B-8A95BFF74AE8}" type="datetimeFigureOut">
              <a:rPr lang="sv-SE" smtClean="0"/>
              <a:t>2025-03-25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5B0E-CB95-42E1-BE0A-547671A9B4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5612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49DE-CAA0-4521-BD3B-8A95BFF74AE8}" type="datetimeFigureOut">
              <a:rPr lang="sv-SE" smtClean="0"/>
              <a:t>2025-03-25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5B0E-CB95-42E1-BE0A-547671A9B4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4701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49DE-CAA0-4521-BD3B-8A95BFF74AE8}" type="datetimeFigureOut">
              <a:rPr lang="sv-SE" smtClean="0"/>
              <a:t>2025-03-25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5B0E-CB95-42E1-BE0A-547671A9B4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6706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97512" y="2204864"/>
            <a:ext cx="7772400" cy="1470025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7643192" cy="365125"/>
          </a:xfrm>
        </p:spPr>
        <p:txBody>
          <a:bodyPr/>
          <a:lstStyle>
            <a:lvl1pPr algn="r">
              <a:defRPr sz="1400" cap="small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Gränsöverskridande samverkan i kommuner med få medborgare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107504" cy="6858000"/>
          </a:xfrm>
          <a:prstGeom prst="rect">
            <a:avLst/>
          </a:prstGeom>
          <a:solidFill>
            <a:srgbClr val="00A5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 userDrawn="1"/>
        </p:nvSpPr>
        <p:spPr>
          <a:xfrm>
            <a:off x="9036496" y="0"/>
            <a:ext cx="107504" cy="6858000"/>
          </a:xfrm>
          <a:prstGeom prst="rect">
            <a:avLst/>
          </a:prstGeom>
          <a:solidFill>
            <a:srgbClr val="00A5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4529960" y="-4452784"/>
            <a:ext cx="107504" cy="9013072"/>
          </a:xfrm>
          <a:prstGeom prst="rect">
            <a:avLst/>
          </a:prstGeom>
          <a:solidFill>
            <a:srgbClr val="00A5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4499929" y="2268823"/>
            <a:ext cx="116632" cy="9116489"/>
          </a:xfrm>
          <a:prstGeom prst="rect">
            <a:avLst/>
          </a:prstGeom>
          <a:solidFill>
            <a:srgbClr val="00A5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8636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BB03-F4A8-42DA-A716-B30E76C089D7}" type="datetimeFigureOut">
              <a:rPr lang="sv-SE" smtClean="0"/>
              <a:t>2025-03-25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AC36-C5A4-4B50-AE9A-DD98E5273D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3099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BB03-F4A8-42DA-A716-B30E76C089D7}" type="datetimeFigureOut">
              <a:rPr lang="sv-SE" smtClean="0"/>
              <a:t>2025-03-25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AC36-C5A4-4B50-AE9A-DD98E5273D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1749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BB03-F4A8-42DA-A716-B30E76C089D7}" type="datetimeFigureOut">
              <a:rPr lang="sv-SE" smtClean="0"/>
              <a:t>2025-03-25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AC36-C5A4-4B50-AE9A-DD98E5273D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6249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BB03-F4A8-42DA-A716-B30E76C089D7}" type="datetimeFigureOut">
              <a:rPr lang="sv-SE" smtClean="0"/>
              <a:t>2025-03-25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AC36-C5A4-4B50-AE9A-DD98E5273D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0011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BB03-F4A8-42DA-A716-B30E76C089D7}" type="datetimeFigureOut">
              <a:rPr lang="sv-SE" smtClean="0"/>
              <a:t>2025-03-25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AC36-C5A4-4B50-AE9A-DD98E5273D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9509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BB03-F4A8-42DA-A716-B30E76C089D7}" type="datetimeFigureOut">
              <a:rPr lang="sv-SE" smtClean="0"/>
              <a:t>2025-03-25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AC36-C5A4-4B50-AE9A-DD98E5273D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578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BB03-F4A8-42DA-A716-B30E76C089D7}" type="datetimeFigureOut">
              <a:rPr lang="sv-SE" smtClean="0"/>
              <a:t>2025-03-25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AC36-C5A4-4B50-AE9A-DD98E5273D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4076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49DE-CAA0-4521-BD3B-8A95BFF74AE8}" type="datetimeFigureOut">
              <a:rPr lang="sv-SE" smtClean="0"/>
              <a:t>2025-03-25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5B0E-CB95-42E1-BE0A-547671A9B4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7085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BB03-F4A8-42DA-A716-B30E76C089D7}" type="datetimeFigureOut">
              <a:rPr lang="sv-SE" smtClean="0"/>
              <a:t>2025-03-25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AC36-C5A4-4B50-AE9A-DD98E5273D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1651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BB03-F4A8-42DA-A716-B30E76C089D7}" type="datetimeFigureOut">
              <a:rPr lang="sv-SE" smtClean="0"/>
              <a:t>2025-03-25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AC36-C5A4-4B50-AE9A-DD98E5273D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5678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BB03-F4A8-42DA-A716-B30E76C089D7}" type="datetimeFigureOut">
              <a:rPr lang="sv-SE" smtClean="0"/>
              <a:t>2025-03-25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AC36-C5A4-4B50-AE9A-DD98E5273D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8313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49DE-CAA0-4521-BD3B-8A95BFF74AE8}" type="datetimeFigureOut">
              <a:rPr lang="sv-SE" smtClean="0"/>
              <a:t>2025-03-25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5B0E-CB95-42E1-BE0A-547671A9B4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40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49DE-CAA0-4521-BD3B-8A95BFF74AE8}" type="datetimeFigureOut">
              <a:rPr lang="sv-SE" smtClean="0"/>
              <a:t>2025-03-25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5B0E-CB95-42E1-BE0A-547671A9B4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2089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49DE-CAA0-4521-BD3B-8A95BFF74AE8}" type="datetimeFigureOut">
              <a:rPr lang="sv-SE" smtClean="0"/>
              <a:t>2025-03-25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5B0E-CB95-42E1-BE0A-547671A9B4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120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49DE-CAA0-4521-BD3B-8A95BFF74AE8}" type="datetimeFigureOut">
              <a:rPr lang="sv-SE" smtClean="0"/>
              <a:t>2025-03-25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5B0E-CB95-42E1-BE0A-547671A9B4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5342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49DE-CAA0-4521-BD3B-8A95BFF74AE8}" type="datetimeFigureOut">
              <a:rPr lang="sv-SE" smtClean="0"/>
              <a:t>2025-03-25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5B0E-CB95-42E1-BE0A-547671A9B4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3212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49DE-CAA0-4521-BD3B-8A95BFF74AE8}" type="datetimeFigureOut">
              <a:rPr lang="sv-SE" smtClean="0"/>
              <a:t>2025-03-25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5B0E-CB95-42E1-BE0A-547671A9B4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520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49DE-CAA0-4521-BD3B-8A95BFF74AE8}" type="datetimeFigureOut">
              <a:rPr lang="sv-SE" smtClean="0"/>
              <a:t>2025-03-25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5B0E-CB95-42E1-BE0A-547671A9B4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348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449DE-CAA0-4521-BD3B-8A95BFF74AE8}" type="datetimeFigureOut">
              <a:rPr lang="sv-SE" smtClean="0"/>
              <a:t>2025-03-25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65B0E-CB95-42E1-BE0A-547671A9B4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70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FBB03-F4A8-42DA-A716-B30E76C089D7}" type="datetimeFigureOut">
              <a:rPr lang="sv-SE" smtClean="0"/>
              <a:t>2025-03-25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0AC36-C5A4-4B50-AE9A-DD98E5273DE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107504" cy="6858000"/>
          </a:xfrm>
          <a:prstGeom prst="rect">
            <a:avLst/>
          </a:prstGeom>
          <a:solidFill>
            <a:srgbClr val="00A5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 userDrawn="1"/>
        </p:nvSpPr>
        <p:spPr>
          <a:xfrm>
            <a:off x="9036496" y="0"/>
            <a:ext cx="107504" cy="6858000"/>
          </a:xfrm>
          <a:prstGeom prst="rect">
            <a:avLst/>
          </a:prstGeom>
          <a:solidFill>
            <a:srgbClr val="00A5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4464496" y="-4464496"/>
            <a:ext cx="107504" cy="9036496"/>
          </a:xfrm>
          <a:prstGeom prst="rect">
            <a:avLst/>
          </a:prstGeom>
          <a:solidFill>
            <a:srgbClr val="00A5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4459932" y="2281436"/>
            <a:ext cx="116632" cy="9036496"/>
          </a:xfrm>
          <a:prstGeom prst="rect">
            <a:avLst/>
          </a:prstGeom>
          <a:solidFill>
            <a:srgbClr val="00A5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496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ob@mala.s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overket.se/sv/PBL-kunskapsbanken/planering/detaljplan/detaljplaneprocessen/antagande/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6872"/>
            <a:ext cx="8640960" cy="6186309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251520" y="296872"/>
            <a:ext cx="8640960" cy="6186309"/>
          </a:xfrm>
          <a:prstGeom prst="rect">
            <a:avLst/>
          </a:prstGeom>
          <a:noFill/>
          <a:ln w="920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10" name="Rubrik 1"/>
          <p:cNvSpPr>
            <a:spLocks noGrp="1"/>
          </p:cNvSpPr>
          <p:nvPr>
            <p:ph type="ctrTitle"/>
          </p:nvPr>
        </p:nvSpPr>
        <p:spPr>
          <a:xfrm>
            <a:off x="485588" y="476672"/>
            <a:ext cx="6259653" cy="1253981"/>
          </a:xfrm>
        </p:spPr>
        <p:txBody>
          <a:bodyPr>
            <a:noAutofit/>
          </a:bodyPr>
          <a:lstStyle/>
          <a:p>
            <a:pPr algn="l"/>
            <a:r>
              <a:rPr lang="sv-SE" sz="2800" dirty="0">
                <a:latin typeface="Neutra Text" panose="02000000000000000000" pitchFamily="50" charset="0"/>
              </a:rPr>
              <a:t>Förslag till detaljplan för del av fastigheten Malå 7:22 med flera (Tjamstan södra)</a:t>
            </a:r>
          </a:p>
        </p:txBody>
      </p:sp>
      <p:sp>
        <p:nvSpPr>
          <p:cNvPr id="11" name="Underrubrik 2"/>
          <p:cNvSpPr>
            <a:spLocks noGrp="1"/>
          </p:cNvSpPr>
          <p:nvPr>
            <p:ph type="subTitle" idx="1"/>
          </p:nvPr>
        </p:nvSpPr>
        <p:spPr>
          <a:xfrm>
            <a:off x="1475656" y="5517232"/>
            <a:ext cx="6400800" cy="1253980"/>
          </a:xfrm>
        </p:spPr>
        <p:txBody>
          <a:bodyPr>
            <a:normAutofit fontScale="77500" lnSpcReduction="20000"/>
          </a:bodyPr>
          <a:lstStyle/>
          <a:p>
            <a:endParaRPr lang="sv-SE" b="1" dirty="0"/>
          </a:p>
          <a:p>
            <a:endParaRPr lang="sv-SE" sz="1400" b="1" dirty="0"/>
          </a:p>
          <a:p>
            <a:r>
              <a:rPr lang="sv-SE" sz="2600" b="1" dirty="0">
                <a:solidFill>
                  <a:schemeClr val="tx1"/>
                </a:solidFill>
                <a:latin typeface="Neutra Text" panose="02000000000000000000" pitchFamily="50" charset="0"/>
              </a:rPr>
              <a:t>Dialogträff 2025-03-25</a:t>
            </a:r>
            <a:br>
              <a:rPr lang="sv-SE" sz="6200" b="1" dirty="0">
                <a:latin typeface="Neutra Text" panose="02000000000000000000" pitchFamily="50" charset="0"/>
              </a:rPr>
            </a:br>
            <a:endParaRPr lang="sv-SE" b="1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948" y="476672"/>
            <a:ext cx="879937" cy="936104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76672"/>
            <a:ext cx="80768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16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/>
          <p:cNvSpPr txBox="1">
            <a:spLocks/>
          </p:cNvSpPr>
          <p:nvPr/>
        </p:nvSpPr>
        <p:spPr>
          <a:xfrm>
            <a:off x="618653" y="306176"/>
            <a:ext cx="77768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500" dirty="0">
                <a:latin typeface="Neutra Text" panose="02000000000000000000" pitchFamily="50" charset="0"/>
              </a:rPr>
              <a:t>Referenser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F8BCFE57-9CD7-87CD-FC6C-2BB9DA5BB14F}"/>
              </a:ext>
            </a:extLst>
          </p:cNvPr>
          <p:cNvSpPr txBox="1"/>
          <p:nvPr/>
        </p:nvSpPr>
        <p:spPr>
          <a:xfrm>
            <a:off x="618653" y="3456267"/>
            <a:ext cx="2708695" cy="271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1100" i="1" dirty="0">
                <a:solidFill>
                  <a:srgbClr val="000000"/>
                </a:solidFill>
                <a:effectLst/>
                <a:latin typeface="Neutra Text Light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Alpterassen, Järvsöbacken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2A88906F-F36D-A51E-D4C3-7A96EC803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55" y="1124744"/>
            <a:ext cx="3319644" cy="2267560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43E8371D-E42D-4FB7-128B-F8A7F5AB6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124744"/>
            <a:ext cx="3706815" cy="2267560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8BE96FAA-16FE-EBB2-06CE-CF0C706B71DD}"/>
              </a:ext>
            </a:extLst>
          </p:cNvPr>
          <p:cNvSpPr txBox="1"/>
          <p:nvPr/>
        </p:nvSpPr>
        <p:spPr>
          <a:xfrm>
            <a:off x="4318375" y="3456266"/>
            <a:ext cx="3843738" cy="271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1100" i="1" dirty="0">
                <a:solidFill>
                  <a:srgbClr val="000000"/>
                </a:solidFill>
                <a:latin typeface="Neutra Text Light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Byggnad med sluttningsvåning i Björnrike</a:t>
            </a:r>
            <a:endParaRPr lang="sv-SE" sz="1100" i="1" dirty="0">
              <a:solidFill>
                <a:srgbClr val="000000"/>
              </a:solidFill>
              <a:effectLst/>
              <a:latin typeface="Neutra Text Light" panose="02000000000000000000" pitchFamily="50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502FDF83-A97E-596D-79B9-D32C5E55BE3A}"/>
              </a:ext>
            </a:extLst>
          </p:cNvPr>
          <p:cNvSpPr txBox="1"/>
          <p:nvPr/>
        </p:nvSpPr>
        <p:spPr>
          <a:xfrm>
            <a:off x="618984" y="6226924"/>
            <a:ext cx="2708695" cy="271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1100" i="1" dirty="0">
                <a:solidFill>
                  <a:srgbClr val="000000"/>
                </a:solidFill>
                <a:effectLst/>
                <a:latin typeface="Neutra Text Light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Småhusområde, Lilla Sköndal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2BA49AE1-AD60-7D5D-B2C6-18CF7EB3E4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686" y="3895401"/>
            <a:ext cx="3319644" cy="2267560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5DB4982A-14C9-CA8D-4A3F-E83393F66C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8315" y="3895401"/>
            <a:ext cx="3706815" cy="2267560"/>
          </a:xfrm>
          <a:prstGeom prst="rect">
            <a:avLst/>
          </a:prstGeom>
        </p:spPr>
      </p:pic>
      <p:sp>
        <p:nvSpPr>
          <p:cNvPr id="21" name="textruta 20">
            <a:extLst>
              <a:ext uri="{FF2B5EF4-FFF2-40B4-BE49-F238E27FC236}">
                <a16:creationId xmlns:a16="http://schemas.microsoft.com/office/drawing/2014/main" id="{32F7758B-EA74-5ED6-B3E1-8635A6173296}"/>
              </a:ext>
            </a:extLst>
          </p:cNvPr>
          <p:cNvSpPr txBox="1"/>
          <p:nvPr/>
        </p:nvSpPr>
        <p:spPr>
          <a:xfrm>
            <a:off x="4318706" y="6226923"/>
            <a:ext cx="3843738" cy="271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1100" i="1" dirty="0">
                <a:solidFill>
                  <a:srgbClr val="000000"/>
                </a:solidFill>
                <a:latin typeface="Neutra Text Light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Parkstigens fjällby, Funäsdalen</a:t>
            </a:r>
            <a:endParaRPr lang="sv-SE" sz="1100" i="1" dirty="0">
              <a:solidFill>
                <a:srgbClr val="000000"/>
              </a:solidFill>
              <a:effectLst/>
              <a:latin typeface="Neutra Text Light" panose="02000000000000000000" pitchFamily="50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767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349164" y="240172"/>
            <a:ext cx="8496944" cy="6186309"/>
          </a:xfrm>
          <a:prstGeom prst="rect">
            <a:avLst/>
          </a:prstGeom>
          <a:noFill/>
          <a:ln w="920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 dirty="0"/>
          </a:p>
        </p:txBody>
      </p:sp>
      <p:sp>
        <p:nvSpPr>
          <p:cNvPr id="8" name="textruta 7"/>
          <p:cNvSpPr txBox="1">
            <a:spLocks/>
          </p:cNvSpPr>
          <p:nvPr/>
        </p:nvSpPr>
        <p:spPr>
          <a:xfrm>
            <a:off x="711177" y="1556792"/>
            <a:ext cx="77768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500" dirty="0">
                <a:latin typeface="Neutra Text" panose="02000000000000000000" pitchFamily="50" charset="0"/>
              </a:rPr>
              <a:t>Konsekvenser</a:t>
            </a: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94" y="476673"/>
            <a:ext cx="473812" cy="528402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476672"/>
            <a:ext cx="1439898" cy="528403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76C1E189-9DB4-1598-A406-26B609CF6A4F}"/>
              </a:ext>
            </a:extLst>
          </p:cNvPr>
          <p:cNvSpPr txBox="1"/>
          <p:nvPr/>
        </p:nvSpPr>
        <p:spPr>
          <a:xfrm>
            <a:off x="711177" y="2348880"/>
            <a:ext cx="7173191" cy="2292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  <a:latin typeface="Neutra Text Light" panose="02000000000000000000" pitchFamily="50" charset="0"/>
                <a:cs typeface="Arial" panose="020B0604020202020204" pitchFamily="34" charset="0"/>
              </a:rPr>
              <a:t>Naturmark tas i anspråk till förmån för bostadsbebyggelse och anläggning av gata</a:t>
            </a: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  <a:latin typeface="Neutra Text Light" panose="02000000000000000000" pitchFamily="50" charset="0"/>
                <a:cs typeface="Arial" panose="020B0604020202020204" pitchFamily="34" charset="0"/>
              </a:rPr>
              <a:t>Markarbete i form av schaktning och uppfyllnad innebär en förändring av områdets befintliga karaktär</a:t>
            </a: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  <a:latin typeface="Neutra Text Light" panose="02000000000000000000" pitchFamily="50" charset="0"/>
                <a:cs typeface="Arial" panose="020B0604020202020204" pitchFamily="34" charset="0"/>
              </a:rPr>
              <a:t>Planförslaget bedöms inte påverka riksintressen eller Miljökvalitetsnormer (MKN) negativt</a:t>
            </a:r>
          </a:p>
        </p:txBody>
      </p:sp>
    </p:spTree>
    <p:extLst>
      <p:ext uri="{BB962C8B-B14F-4D97-AF65-F5344CB8AC3E}">
        <p14:creationId xmlns:p14="http://schemas.microsoft.com/office/powerpoint/2010/main" val="3892579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349164" y="240172"/>
            <a:ext cx="8496944" cy="6186309"/>
          </a:xfrm>
          <a:prstGeom prst="rect">
            <a:avLst/>
          </a:prstGeom>
          <a:noFill/>
          <a:ln w="920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 dirty="0"/>
          </a:p>
        </p:txBody>
      </p:sp>
      <p:sp>
        <p:nvSpPr>
          <p:cNvPr id="8" name="textruta 7"/>
          <p:cNvSpPr txBox="1">
            <a:spLocks/>
          </p:cNvSpPr>
          <p:nvPr/>
        </p:nvSpPr>
        <p:spPr>
          <a:xfrm>
            <a:off x="683568" y="1162187"/>
            <a:ext cx="777686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500" dirty="0">
                <a:latin typeface="Neutra Text" panose="02000000000000000000" pitchFamily="50" charset="0"/>
              </a:rPr>
              <a:t>Välkommen att skriva ned dina synpunkter!</a:t>
            </a:r>
          </a:p>
          <a:p>
            <a:endParaRPr lang="sv-SE" sz="3500" dirty="0">
              <a:latin typeface="Neutra Text" panose="02000000000000000000" pitchFamily="50" charset="0"/>
            </a:endParaRP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94" y="476673"/>
            <a:ext cx="473812" cy="528402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476672"/>
            <a:ext cx="1439898" cy="528403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76C1E189-9DB4-1598-A406-26B609CF6A4F}"/>
              </a:ext>
            </a:extLst>
          </p:cNvPr>
          <p:cNvSpPr txBox="1"/>
          <p:nvPr/>
        </p:nvSpPr>
        <p:spPr>
          <a:xfrm>
            <a:off x="711177" y="2348880"/>
            <a:ext cx="7461223" cy="275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i="0" dirty="0">
                <a:solidFill>
                  <a:srgbClr val="000000"/>
                </a:solidFill>
                <a:effectLst/>
                <a:latin typeface="Neutra Text Light" panose="02000000000000000000" pitchFamily="50" charset="0"/>
              </a:rPr>
              <a:t>Den som vill lämna synpunkter på förslaget ska </a:t>
            </a:r>
            <a:r>
              <a:rPr lang="sv-SE" b="1" i="0" dirty="0">
                <a:solidFill>
                  <a:srgbClr val="000000"/>
                </a:solidFill>
                <a:effectLst/>
                <a:latin typeface="Neutra Text Light" panose="02000000000000000000" pitchFamily="50" charset="0"/>
              </a:rPr>
              <a:t>senast den 14 april </a:t>
            </a:r>
            <a:r>
              <a:rPr lang="sv-SE" i="0" dirty="0">
                <a:solidFill>
                  <a:srgbClr val="000000"/>
                </a:solidFill>
                <a:effectLst/>
                <a:latin typeface="Neutra Text Light" panose="02000000000000000000" pitchFamily="50" charset="0"/>
              </a:rPr>
              <a:t>2025 framföra dessa skriftligen till: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i="1" dirty="0">
                <a:solidFill>
                  <a:schemeClr val="accent1">
                    <a:lumMod val="75000"/>
                  </a:schemeClr>
                </a:solidFill>
                <a:effectLst/>
                <a:latin typeface="Neutra Text Light" panose="020000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mob@mala.se</a:t>
            </a:r>
            <a:endParaRPr lang="sv-SE" i="1" dirty="0">
              <a:solidFill>
                <a:schemeClr val="accent1">
                  <a:lumMod val="75000"/>
                </a:schemeClr>
              </a:solidFill>
              <a:effectLst/>
              <a:latin typeface="Neutra Text Light" panose="02000000000000000000" pitchFamily="50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dirty="0">
                <a:latin typeface="Neutra Text Light" panose="02000000000000000000" pitchFamily="50" charset="0"/>
              </a:rPr>
              <a:t>eller</a:t>
            </a:r>
            <a:endParaRPr lang="sv-SE" dirty="0">
              <a:effectLst/>
              <a:latin typeface="Neutra Text Light" panose="02000000000000000000" pitchFamily="50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i="1" dirty="0">
                <a:solidFill>
                  <a:srgbClr val="000000"/>
                </a:solidFill>
                <a:effectLst/>
                <a:latin typeface="Neutra Text Light" panose="02000000000000000000" pitchFamily="50" charset="0"/>
              </a:rPr>
              <a:t>Malå/Norsjö miljö- och byggavdelning</a:t>
            </a:r>
            <a:br>
              <a:rPr lang="sv-SE" i="1" dirty="0">
                <a:solidFill>
                  <a:srgbClr val="000000"/>
                </a:solidFill>
                <a:effectLst/>
                <a:latin typeface="Neutra Text Light" panose="02000000000000000000" pitchFamily="50" charset="0"/>
              </a:rPr>
            </a:br>
            <a:r>
              <a:rPr lang="sv-SE" i="1" dirty="0">
                <a:solidFill>
                  <a:srgbClr val="000000"/>
                </a:solidFill>
                <a:effectLst/>
                <a:latin typeface="Neutra Text Light" panose="02000000000000000000" pitchFamily="50" charset="0"/>
              </a:rPr>
              <a:t>Box 2</a:t>
            </a:r>
            <a:br>
              <a:rPr lang="sv-SE" i="1" dirty="0">
                <a:solidFill>
                  <a:srgbClr val="000000"/>
                </a:solidFill>
                <a:effectLst/>
                <a:latin typeface="Neutra Text Light" panose="02000000000000000000" pitchFamily="50" charset="0"/>
              </a:rPr>
            </a:br>
            <a:r>
              <a:rPr lang="sv-SE" i="1" dirty="0">
                <a:solidFill>
                  <a:srgbClr val="000000"/>
                </a:solidFill>
                <a:effectLst/>
                <a:latin typeface="Neutra Text Light" panose="02000000000000000000" pitchFamily="50" charset="0"/>
              </a:rPr>
              <a:t>939 21 Malå</a:t>
            </a:r>
            <a:endParaRPr lang="sv-SE" i="1" dirty="0">
              <a:solidFill>
                <a:srgbClr val="000000"/>
              </a:solidFill>
              <a:latin typeface="Neutra Text Light" panose="02000000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403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323528" y="215957"/>
            <a:ext cx="8496944" cy="6186309"/>
          </a:xfrm>
          <a:prstGeom prst="rect">
            <a:avLst/>
          </a:prstGeom>
          <a:noFill/>
          <a:ln w="920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8" name="textruta 7"/>
          <p:cNvSpPr txBox="1">
            <a:spLocks/>
          </p:cNvSpPr>
          <p:nvPr/>
        </p:nvSpPr>
        <p:spPr>
          <a:xfrm>
            <a:off x="711177" y="1556792"/>
            <a:ext cx="77768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500" dirty="0">
                <a:latin typeface="Neutra Text" panose="02000000000000000000" pitchFamily="50" charset="0"/>
              </a:rPr>
              <a:t>Vad händer efter samrådet?</a:t>
            </a: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94" y="476673"/>
            <a:ext cx="473812" cy="528402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476672"/>
            <a:ext cx="1439898" cy="528403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711177" y="2348880"/>
            <a:ext cx="7776864" cy="1812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b="0" i="0" dirty="0">
                <a:solidFill>
                  <a:srgbClr val="000000"/>
                </a:solidFill>
                <a:effectLst/>
                <a:latin typeface="Neutra Text Light" panose="02000000000000000000" pitchFamily="50" charset="0"/>
              </a:rPr>
              <a:t>Efter samrådet går kommunen igenom </a:t>
            </a:r>
            <a:r>
              <a:rPr lang="sv-SE" dirty="0">
                <a:solidFill>
                  <a:srgbClr val="000000"/>
                </a:solidFill>
                <a:latin typeface="Neutra Text Light" panose="02000000000000000000" pitchFamily="50" charset="0"/>
              </a:rPr>
              <a:t>inkomna</a:t>
            </a:r>
            <a:r>
              <a:rPr lang="sv-SE" b="0" i="0" dirty="0">
                <a:solidFill>
                  <a:srgbClr val="000000"/>
                </a:solidFill>
                <a:effectLst/>
                <a:latin typeface="Neutra Text Light" panose="02000000000000000000" pitchFamily="50" charset="0"/>
              </a:rPr>
              <a:t> synpunkter. </a:t>
            </a:r>
            <a:r>
              <a:rPr lang="sv-SE" dirty="0">
                <a:solidFill>
                  <a:srgbClr val="000000"/>
                </a:solidFill>
                <a:latin typeface="Neutra Text Light" panose="02000000000000000000" pitchFamily="50" charset="0"/>
              </a:rPr>
              <a:t>Om det finns skäl kan k</a:t>
            </a:r>
            <a:r>
              <a:rPr lang="sv-SE" b="0" i="0" dirty="0">
                <a:solidFill>
                  <a:srgbClr val="000000"/>
                </a:solidFill>
                <a:effectLst/>
                <a:latin typeface="Neutra Text Light" panose="02000000000000000000" pitchFamily="50" charset="0"/>
              </a:rPr>
              <a:t>ommunen revidera planförslaget utifrån dessa synpunkter. Hanteringen av synpunkterna redovisas i en samrådsredogörelse. 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b="0" i="0" dirty="0">
                <a:solidFill>
                  <a:srgbClr val="000000"/>
                </a:solidFill>
                <a:effectLst/>
                <a:latin typeface="Neutra Text Light" panose="02000000000000000000" pitchFamily="50" charset="0"/>
              </a:rPr>
              <a:t>Efter eventuella justeringar kommer planförslaget att ställas ut för granskning. Denna granskning ger dig som berörd möjlighet att lämna ytterligare synpunkter.</a:t>
            </a:r>
            <a:endParaRPr lang="sv-SE" sz="1800" dirty="0">
              <a:effectLst/>
              <a:latin typeface="Neutra Text Light" panose="02000000000000000000" pitchFamily="50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objekt 6" descr="En bild som visar text, skärmbild, Teckensnitt, visitkort&#10;&#10;Automatiskt genererad beskrivning">
            <a:extLst>
              <a:ext uri="{FF2B5EF4-FFF2-40B4-BE49-F238E27FC236}">
                <a16:creationId xmlns:a16="http://schemas.microsoft.com/office/drawing/2014/main" id="{98BC8A05-D1D1-4229-8EF3-19F788FFDD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5" b="55080"/>
          <a:stretch/>
        </p:blipFill>
        <p:spPr bwMode="auto">
          <a:xfrm>
            <a:off x="729935" y="4413049"/>
            <a:ext cx="7658490" cy="8881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094F213C-ECF2-4C79-B050-45319406D70B}"/>
              </a:ext>
            </a:extLst>
          </p:cNvPr>
          <p:cNvSpPr txBox="1"/>
          <p:nvPr/>
        </p:nvSpPr>
        <p:spPr>
          <a:xfrm>
            <a:off x="827584" y="5581178"/>
            <a:ext cx="1079858" cy="294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1200" b="1" i="1" dirty="0">
                <a:effectLst/>
                <a:latin typeface="Neutra Text Light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Här är vi nu!</a:t>
            </a:r>
          </a:p>
        </p:txBody>
      </p:sp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02A587DC-4662-443C-B003-936E2D0CFFFF}"/>
              </a:ext>
            </a:extLst>
          </p:cNvPr>
          <p:cNvCxnSpPr/>
          <p:nvPr/>
        </p:nvCxnSpPr>
        <p:spPr>
          <a:xfrm flipV="1">
            <a:off x="1331640" y="5299362"/>
            <a:ext cx="0" cy="2730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ruta 13">
            <a:extLst>
              <a:ext uri="{FF2B5EF4-FFF2-40B4-BE49-F238E27FC236}">
                <a16:creationId xmlns:a16="http://schemas.microsoft.com/office/drawing/2014/main" id="{91847415-E897-48E3-B93D-A7A91C796D76}"/>
              </a:ext>
            </a:extLst>
          </p:cNvPr>
          <p:cNvSpPr txBox="1">
            <a:spLocks/>
          </p:cNvSpPr>
          <p:nvPr/>
        </p:nvSpPr>
        <p:spPr>
          <a:xfrm>
            <a:off x="3550215" y="5581178"/>
            <a:ext cx="778282" cy="294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1200" b="1" i="1" dirty="0">
                <a:effectLst/>
                <a:latin typeface="Neutra Text Light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Q2 2025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8A7A0145-430F-4E4A-BBB5-E5AE4F666EA0}"/>
              </a:ext>
            </a:extLst>
          </p:cNvPr>
          <p:cNvSpPr txBox="1"/>
          <p:nvPr/>
        </p:nvSpPr>
        <p:spPr>
          <a:xfrm>
            <a:off x="6012160" y="5546062"/>
            <a:ext cx="1008112" cy="299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1200" b="1" i="1" dirty="0">
                <a:effectLst/>
                <a:latin typeface="Neutra Text Light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Q3-Q4 2025</a:t>
            </a:r>
          </a:p>
        </p:txBody>
      </p:sp>
    </p:spTree>
    <p:extLst>
      <p:ext uri="{BB962C8B-B14F-4D97-AF65-F5344CB8AC3E}">
        <p14:creationId xmlns:p14="http://schemas.microsoft.com/office/powerpoint/2010/main" val="2390428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6872"/>
            <a:ext cx="8640960" cy="6186309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251520" y="296872"/>
            <a:ext cx="8640960" cy="6186309"/>
          </a:xfrm>
          <a:prstGeom prst="rect">
            <a:avLst/>
          </a:prstGeom>
          <a:noFill/>
          <a:ln w="920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10" name="Rubrik 1"/>
          <p:cNvSpPr>
            <a:spLocks noGrp="1"/>
          </p:cNvSpPr>
          <p:nvPr>
            <p:ph type="ctrTitle"/>
          </p:nvPr>
        </p:nvSpPr>
        <p:spPr>
          <a:xfrm>
            <a:off x="485588" y="476672"/>
            <a:ext cx="6259653" cy="1253981"/>
          </a:xfrm>
        </p:spPr>
        <p:txBody>
          <a:bodyPr>
            <a:noAutofit/>
          </a:bodyPr>
          <a:lstStyle/>
          <a:p>
            <a:pPr algn="l"/>
            <a:r>
              <a:rPr lang="sv-SE" sz="3500" dirty="0">
                <a:latin typeface="Neutra Text" panose="02000000000000000000" pitchFamily="50" charset="0"/>
              </a:rPr>
              <a:t>Tack!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948" y="476672"/>
            <a:ext cx="879937" cy="936104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76672"/>
            <a:ext cx="80768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04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89769"/>
            <a:ext cx="3060329" cy="2162585"/>
          </a:xfrm>
          <a:prstGeom prst="rect">
            <a:avLst/>
          </a:prstGeom>
        </p:spPr>
      </p:pic>
      <p:pic>
        <p:nvPicPr>
          <p:cNvPr id="8" name="Bildobjekt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853" y="223471"/>
            <a:ext cx="879635" cy="936104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77E7D7AA-1BD4-C0CA-7337-D637FABC4B88}"/>
              </a:ext>
            </a:extLst>
          </p:cNvPr>
          <p:cNvSpPr txBox="1"/>
          <p:nvPr/>
        </p:nvSpPr>
        <p:spPr>
          <a:xfrm>
            <a:off x="251520" y="2748984"/>
            <a:ext cx="89289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traface 2 Text Book" panose="020B0503020202020102" pitchFamily="34" charset="0"/>
                <a:ea typeface="+mn-ea"/>
                <a:cs typeface="+mn-cs"/>
              </a:rPr>
              <a:t>Projektperiod: 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traface 2 Text Book" panose="020B0503020202020102" pitchFamily="34" charset="0"/>
                <a:ea typeface="+mn-ea"/>
                <a:cs typeface="+mn-cs"/>
              </a:rPr>
              <a:t>2025-08-01 – 2027-09-30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traface 2 Text Book" panose="020B0503020202020102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traface 2 Text Book" panose="020B0503020202020102" pitchFamily="34" charset="0"/>
                <a:ea typeface="+mn-ea"/>
                <a:cs typeface="+mn-cs"/>
              </a:rPr>
              <a:t>Projektets budget: 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traface 2 Text Book" panose="020B0503020202020102" pitchFamily="34" charset="0"/>
                <a:ea typeface="+mn-ea"/>
                <a:cs typeface="+mn-cs"/>
              </a:rPr>
              <a:t>2 255 595kr</a:t>
            </a:r>
            <a:b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traface 2 Text Book" panose="020B0503020202020102" pitchFamily="34" charset="0"/>
                <a:ea typeface="+mn-ea"/>
                <a:cs typeface="+mn-cs"/>
              </a:rPr>
            </a:br>
            <a:b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traface 2 Text Book" panose="020B0503020202020102" pitchFamily="34" charset="0"/>
                <a:ea typeface="+mn-ea"/>
                <a:cs typeface="+mn-cs"/>
              </a:rPr>
            </a:b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traface 2 Text Book" panose="020B0503020202020102" pitchFamily="34" charset="0"/>
                <a:ea typeface="+mn-ea"/>
                <a:cs typeface="+mn-cs"/>
              </a:rPr>
              <a:t>Projektfinansiering: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traface 2 Text Book" panose="020B0503020202020102" pitchFamily="34" charset="0"/>
                <a:ea typeface="+mn-ea"/>
                <a:cs typeface="+mn-cs"/>
              </a:rPr>
              <a:t>Malå kommun 10% 225 560kr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traface 2 Text Book" panose="020B0503020202020102" pitchFamily="34" charset="0"/>
                <a:ea typeface="+mn-ea"/>
                <a:cs typeface="+mn-cs"/>
              </a:rPr>
              <a:t>Region Västerbotten 50% 1 127 797kr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traface 2 Text Book" panose="020B0503020202020102" pitchFamily="34" charset="0"/>
                <a:ea typeface="+mn-ea"/>
                <a:cs typeface="+mn-cs"/>
              </a:rPr>
              <a:t>Tillväxtverket 40% 902 238kr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traface 2 Text Book" panose="020B0503020202020102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traface 2 Text Book" panose="020B0503020202020102" pitchFamily="34" charset="0"/>
                <a:ea typeface="+mn-ea"/>
                <a:cs typeface="+mn-cs"/>
              </a:rPr>
              <a:t>Besked om beslut: 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traface 2 Text Book" panose="020B0503020202020102" pitchFamily="34" charset="0"/>
                <a:ea typeface="+mn-ea"/>
                <a:cs typeface="+mn-cs"/>
              </a:rPr>
              <a:t>28</a:t>
            </a: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traface 2 Text Book" panose="020B0503020202020102" pitchFamily="34" charset="0"/>
                <a:ea typeface="+mn-ea"/>
                <a:cs typeface="+mn-cs"/>
              </a:rPr>
              <a:t> 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traface 2 Text Book" panose="020B0503020202020102" pitchFamily="34" charset="0"/>
                <a:ea typeface="+mn-ea"/>
                <a:cs typeface="+mn-cs"/>
              </a:rPr>
              <a:t>maj (RV)/ efter 10 juni (TVV)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traface 2 Text Book" panose="020B0503020202020102" pitchFamily="34" charset="0"/>
              <a:ea typeface="+mn-ea"/>
              <a:cs typeface="+mn-cs"/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0B634C44-8B1E-A22F-2F58-621CDDDCA26E}"/>
              </a:ext>
            </a:extLst>
          </p:cNvPr>
          <p:cNvSpPr txBox="1">
            <a:spLocks/>
          </p:cNvSpPr>
          <p:nvPr/>
        </p:nvSpPr>
        <p:spPr>
          <a:xfrm>
            <a:off x="323528" y="1133872"/>
            <a:ext cx="83727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traface 2 Text Book" panose="020B0503020202020102" pitchFamily="34" charset="0"/>
                <a:ea typeface="+mj-ea"/>
                <a:cs typeface="+mj-cs"/>
              </a:rPr>
              <a:t>Projektansökan Kraftsamling Tjamstan Södra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traface 2 Text Book" panose="020B0503020202020102" pitchFamily="34" charset="0"/>
                <a:ea typeface="+mj-ea"/>
                <a:cs typeface="+mj-cs"/>
              </a:rPr>
              <a:t>- en hållbar framgångsfaktor för den levande platsen</a:t>
            </a:r>
          </a:p>
        </p:txBody>
      </p:sp>
      <p:pic>
        <p:nvPicPr>
          <p:cNvPr id="4" name="Bildobjekt 3" descr="En bild som visar utomhus, landskap, träd, gräs&#10;&#10;AI-genererat innehåll kan vara felaktigt.">
            <a:extLst>
              <a:ext uri="{FF2B5EF4-FFF2-40B4-BE49-F238E27FC236}">
                <a16:creationId xmlns:a16="http://schemas.microsoft.com/office/drawing/2014/main" id="{DF570DAC-9D16-0990-BEE4-0885A6C1B9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306" y="3429000"/>
            <a:ext cx="3265226" cy="2176817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0B0532F2-5C2A-751B-DA63-0AB598D64683}"/>
              </a:ext>
            </a:extLst>
          </p:cNvPr>
          <p:cNvSpPr txBox="1"/>
          <p:nvPr/>
        </p:nvSpPr>
        <p:spPr>
          <a:xfrm>
            <a:off x="5431306" y="5605817"/>
            <a:ext cx="24530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tra Text"/>
                <a:ea typeface="+mn-ea"/>
                <a:cs typeface="+mn-cs"/>
              </a:rPr>
              <a:t>Foto www.ricke.se</a:t>
            </a:r>
          </a:p>
        </p:txBody>
      </p:sp>
    </p:spTree>
    <p:extLst>
      <p:ext uri="{BB962C8B-B14F-4D97-AF65-F5344CB8AC3E}">
        <p14:creationId xmlns:p14="http://schemas.microsoft.com/office/powerpoint/2010/main" val="4119065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74FDC9B-5213-96D9-54C0-6A756BCC4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5E2144-488E-B926-AE88-EA9C5E9B1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338" y="332656"/>
            <a:ext cx="8928992" cy="1143000"/>
          </a:xfrm>
        </p:spPr>
        <p:txBody>
          <a:bodyPr>
            <a:normAutofit/>
          </a:bodyPr>
          <a:lstStyle/>
          <a:p>
            <a:r>
              <a:rPr lang="sv-SE" sz="3200" b="1" dirty="0">
                <a:latin typeface="Neutraface 2 Text Book" panose="020B0503020202020102" pitchFamily="34" charset="0"/>
              </a:rPr>
              <a:t>Projektets ramar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21EC177-7C08-B9B6-77A9-0975E3272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89769"/>
            <a:ext cx="3060329" cy="216258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D25D5F55-5CAB-D277-BC66-A10F03E7EA4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853" y="223471"/>
            <a:ext cx="879635" cy="936104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BBA1EA8C-E8EB-63B6-A029-7D21E173DE68}"/>
              </a:ext>
            </a:extLst>
          </p:cNvPr>
          <p:cNvSpPr txBox="1"/>
          <p:nvPr/>
        </p:nvSpPr>
        <p:spPr>
          <a:xfrm>
            <a:off x="251520" y="2198081"/>
            <a:ext cx="8928992" cy="5190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sv-SE" sz="2400" b="1" dirty="0">
                <a:latin typeface="Neutraface 2 Text Book" panose="020B0503020202020102" pitchFamily="34" charset="0"/>
              </a:rPr>
              <a:t>Projektmål: </a:t>
            </a:r>
            <a:br>
              <a:rPr lang="sv-SE" sz="2400" b="1" dirty="0">
                <a:latin typeface="Neutraface 2 Text Book" panose="020B0503020202020102" pitchFamily="34" charset="0"/>
              </a:rPr>
            </a:br>
            <a:r>
              <a:rPr lang="sv-SE" sz="20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Projektmålet är att etablera ett arbetssätt för lokalt utvecklingsarbete som möjliggör en hållbar samhällsutveckling, tillväxt i små och medelstora företag och framtagning av innovativa och hållbara lösningar för att tillsammans anpassa oss till nya förutsättningar. Efter projektets slut finns: </a:t>
            </a:r>
            <a:endParaRPr lang="sv-SE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r>
              <a:rPr lang="sv-SE" sz="20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Ett hållbart helhetserbjudande som arbetats fram tvärsektoriellt.</a:t>
            </a:r>
            <a:endParaRPr lang="sv-SE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sv-SE" sz="20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Ett arbetssätt, som bygger på strategisk och operativ samverkan för anpassning, mellan kommun, näringsliv, civilsamhälle och akademi, som i sin tur kan utgöra modell för områden och objekt med samma karaktäristik att dra lärdom av.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endParaRPr lang="sv-SE" sz="900" i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sv-SE" sz="20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Ett helhetserbjudande som arbetas fram tillsammans! </a:t>
            </a:r>
            <a:endParaRPr lang="sv-SE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sv-SE" sz="2400" b="1" dirty="0">
              <a:latin typeface="Neutraface 2 Text Book" panose="020B0503020202020102" pitchFamily="34" charset="0"/>
            </a:endParaRPr>
          </a:p>
        </p:txBody>
      </p:sp>
      <p:pic>
        <p:nvPicPr>
          <p:cNvPr id="9" name="Bildobjekt 8" descr="En bild som visar utomhus, sport, person, snö&#10;&#10;AI-genererat innehåll kan vara felaktigt.">
            <a:extLst>
              <a:ext uri="{FF2B5EF4-FFF2-40B4-BE49-F238E27FC236}">
                <a16:creationId xmlns:a16="http://schemas.microsoft.com/office/drawing/2014/main" id="{F0C1DBD2-4B39-8302-F7DA-BD403F5DB8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56" y="1310500"/>
            <a:ext cx="1714357" cy="1143000"/>
          </a:xfrm>
          <a:prstGeom prst="rect">
            <a:avLst/>
          </a:prstGeom>
        </p:spPr>
      </p:pic>
      <p:pic>
        <p:nvPicPr>
          <p:cNvPr id="11" name="Bildobjekt 10" descr="En bild som visar utomhus, snö, vinter, träd&#10;&#10;AI-genererat innehåll kan vara felaktigt.">
            <a:extLst>
              <a:ext uri="{FF2B5EF4-FFF2-40B4-BE49-F238E27FC236}">
                <a16:creationId xmlns:a16="http://schemas.microsoft.com/office/drawing/2014/main" id="{3657B160-CC3A-A915-6EDA-852C67E8C9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782" y="1309999"/>
            <a:ext cx="1714357" cy="1143000"/>
          </a:xfrm>
          <a:prstGeom prst="rect">
            <a:avLst/>
          </a:prstGeom>
        </p:spPr>
      </p:pic>
      <p:pic>
        <p:nvPicPr>
          <p:cNvPr id="13" name="Bildobjekt 12" descr="En bild som visar utomhus, person, träd, sport&#10;&#10;AI-genererat innehåll kan vara felaktigt.">
            <a:extLst>
              <a:ext uri="{FF2B5EF4-FFF2-40B4-BE49-F238E27FC236}">
                <a16:creationId xmlns:a16="http://schemas.microsoft.com/office/drawing/2014/main" id="{C98E0063-B29C-9B07-5F70-9E02EF0331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808" y="1309498"/>
            <a:ext cx="1714357" cy="1143000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C1E388EB-6041-03B1-1FA4-15DF4392B1E1}"/>
              </a:ext>
            </a:extLst>
          </p:cNvPr>
          <p:cNvSpPr txBox="1"/>
          <p:nvPr/>
        </p:nvSpPr>
        <p:spPr>
          <a:xfrm>
            <a:off x="7956376" y="2472421"/>
            <a:ext cx="24530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/>
              <a:t>Foto Linn Fjellner</a:t>
            </a:r>
          </a:p>
        </p:txBody>
      </p:sp>
    </p:spTree>
    <p:extLst>
      <p:ext uri="{BB962C8B-B14F-4D97-AF65-F5344CB8AC3E}">
        <p14:creationId xmlns:p14="http://schemas.microsoft.com/office/powerpoint/2010/main" val="1840652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AF9FEB2-EA67-FA44-BB11-ED154EE8F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7AE056-3A08-9498-1F1D-B4A8D4D8A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338" y="332656"/>
            <a:ext cx="8928992" cy="1143000"/>
          </a:xfrm>
        </p:spPr>
        <p:txBody>
          <a:bodyPr>
            <a:normAutofit/>
          </a:bodyPr>
          <a:lstStyle/>
          <a:p>
            <a:r>
              <a:rPr lang="sv-SE" sz="3200" b="1" dirty="0">
                <a:latin typeface="Neutraface 2 Text Book" panose="020B0503020202020102" pitchFamily="34" charset="0"/>
              </a:rPr>
              <a:t>Projektets ramar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8E0F071-5D90-B269-0C2E-2A0BDFB432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89769"/>
            <a:ext cx="3060329" cy="216258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9EC474E5-497A-4FCE-3ADA-603B1766898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853" y="223471"/>
            <a:ext cx="879635" cy="936104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CC0AF30C-9626-996B-2B29-BA2B08FB64A6}"/>
              </a:ext>
            </a:extLst>
          </p:cNvPr>
          <p:cNvSpPr txBox="1"/>
          <p:nvPr/>
        </p:nvSpPr>
        <p:spPr>
          <a:xfrm>
            <a:off x="251520" y="2198081"/>
            <a:ext cx="8928992" cy="3637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sv-SE" sz="2400" b="1" dirty="0">
                <a:latin typeface="Neutraface 2 Text Book" panose="020B0503020202020102" pitchFamily="34" charset="0"/>
              </a:rPr>
              <a:t>Projektaktiviteter</a:t>
            </a:r>
            <a:br>
              <a:rPr lang="sv-SE" sz="2400" b="1" dirty="0">
                <a:latin typeface="Neutraface 2 Text Book" panose="020B0503020202020102" pitchFamily="34" charset="0"/>
              </a:rPr>
            </a:br>
            <a:r>
              <a:rPr lang="sv-SE" sz="20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Projektet skulle förenklat möjliggöra: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sv-SE" sz="20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Mötesplatser för samtal, samsyn, samarbete och samhandling mellan näringsliv, offentliga organisationer, civilsamhällesaktörer och akademi (ex. gemensamma studieresor)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sv-SE" sz="20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Framtagande av helhetserbjudande för området Tjamstan Södra samt gemensamt kompetensförsörjnings- och marknadsföringsmaterial kopplat till platsen Malå.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sv-SE" sz="20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Deltagande på nationella och internationella mässor</a:t>
            </a:r>
            <a:endParaRPr lang="sv-SE" sz="2400" dirty="0">
              <a:latin typeface="Neutraface 2 Text Book" panose="020B0503020202020102" pitchFamily="34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B322AE6-2C84-9D10-7E82-9EDF8B44FE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235416"/>
            <a:ext cx="2152984" cy="1435323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B548FA9F-E1E2-D8B7-EC1E-6F0B30CD6469}"/>
              </a:ext>
            </a:extLst>
          </p:cNvPr>
          <p:cNvSpPr txBox="1"/>
          <p:nvPr/>
        </p:nvSpPr>
        <p:spPr>
          <a:xfrm>
            <a:off x="6804248" y="2670739"/>
            <a:ext cx="24530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/>
              <a:t>Foto Anna Israelsson</a:t>
            </a:r>
          </a:p>
        </p:txBody>
      </p:sp>
    </p:spTree>
    <p:extLst>
      <p:ext uri="{BB962C8B-B14F-4D97-AF65-F5344CB8AC3E}">
        <p14:creationId xmlns:p14="http://schemas.microsoft.com/office/powerpoint/2010/main" val="3148354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EEFDB826-EA7A-D13B-2DD6-C896BCBB208C}"/>
              </a:ext>
            </a:extLst>
          </p:cNvPr>
          <p:cNvSpPr txBox="1"/>
          <p:nvPr/>
        </p:nvSpPr>
        <p:spPr>
          <a:xfrm>
            <a:off x="349164" y="240172"/>
            <a:ext cx="8496944" cy="6186309"/>
          </a:xfrm>
          <a:prstGeom prst="rect">
            <a:avLst/>
          </a:prstGeom>
          <a:noFill/>
          <a:ln w="92075">
            <a:solidFill>
              <a:srgbClr val="00B0F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r>
              <a:rPr lang="sv-SE" dirty="0">
                <a:cs typeface="Calibri"/>
              </a:rPr>
              <a:t>  </a:t>
            </a:r>
            <a:r>
              <a:rPr lang="sv-SE" dirty="0">
                <a:latin typeface="Neutraface 2 Text Book"/>
                <a:cs typeface="Calibri"/>
              </a:rPr>
              <a:t>  Utvecklingsplan Tjamstan</a:t>
            </a:r>
          </a:p>
          <a:p>
            <a:r>
              <a:rPr lang="sv-SE" dirty="0">
                <a:latin typeface="Neutraface 2 Text Book"/>
                <a:cs typeface="Calibri"/>
              </a:rPr>
              <a:t>    </a:t>
            </a:r>
            <a:r>
              <a:rPr lang="sv-SE" sz="1400" dirty="0">
                <a:latin typeface="Neutraface 2 Text Book"/>
                <a:cs typeface="Calibri"/>
              </a:rPr>
              <a:t>Antagen av KF 2012</a:t>
            </a:r>
            <a:r>
              <a:rPr lang="sv-SE" dirty="0">
                <a:latin typeface="Neutraface 2 Text Book"/>
                <a:cs typeface="Calibri"/>
              </a:rPr>
              <a:t> </a:t>
            </a:r>
          </a:p>
          <a:p>
            <a:endParaRPr lang="sv-SE" dirty="0">
              <a:latin typeface="Segoe UI"/>
              <a:cs typeface="Segoe UI"/>
            </a:endParaRPr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0C823935-A075-BEF4-6402-A19CAE6020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76672"/>
            <a:ext cx="648072" cy="689439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EB637E5-0AEE-6800-49B0-810B38777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1969469" cy="722741"/>
          </a:xfrm>
          <a:prstGeom prst="rect">
            <a:avLst/>
          </a:prstGeom>
        </p:spPr>
      </p:pic>
      <p:pic>
        <p:nvPicPr>
          <p:cNvPr id="10" name="Bildobjekt 10" descr="En bild som visar karta&#10;&#10;Automatiskt genererad beskrivning">
            <a:extLst>
              <a:ext uri="{FF2B5EF4-FFF2-40B4-BE49-F238E27FC236}">
                <a16:creationId xmlns:a16="http://schemas.microsoft.com/office/drawing/2014/main" id="{104B43EB-1073-1185-1AB6-16A8D3BBE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928" y="535185"/>
            <a:ext cx="4652481" cy="4905763"/>
          </a:xfrm>
          <a:prstGeom prst="rect">
            <a:avLst/>
          </a:prstGeom>
        </p:spPr>
      </p:pic>
      <p:pic>
        <p:nvPicPr>
          <p:cNvPr id="11" name="Bildobjekt 11">
            <a:extLst>
              <a:ext uri="{FF2B5EF4-FFF2-40B4-BE49-F238E27FC236}">
                <a16:creationId xmlns:a16="http://schemas.microsoft.com/office/drawing/2014/main" id="{B2CA02D8-2548-42DD-967F-B7E08D2FFE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276" y="4412375"/>
            <a:ext cx="2114550" cy="1971675"/>
          </a:xfrm>
          <a:prstGeom prst="rect">
            <a:avLst/>
          </a:prstGeom>
        </p:spPr>
      </p:pic>
      <p:pic>
        <p:nvPicPr>
          <p:cNvPr id="12" name="Bildobjekt 12">
            <a:extLst>
              <a:ext uri="{FF2B5EF4-FFF2-40B4-BE49-F238E27FC236}">
                <a16:creationId xmlns:a16="http://schemas.microsoft.com/office/drawing/2014/main" id="{6233742C-6C6C-FEC4-AE70-022653216E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737" y="1958238"/>
            <a:ext cx="2743200" cy="2462065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8279E350-6E9F-7686-3827-BFD03C86E021}"/>
              </a:ext>
            </a:extLst>
          </p:cNvPr>
          <p:cNvSpPr/>
          <p:nvPr/>
        </p:nvSpPr>
        <p:spPr>
          <a:xfrm>
            <a:off x="3047999" y="5085707"/>
            <a:ext cx="5607977" cy="1104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600" dirty="0">
                <a:latin typeface="Neutraface 2 Text Book"/>
                <a:cs typeface="Calibri"/>
              </a:rPr>
              <a:t>Etableringsgruppen tillsatt av kommunchef 2022 för att realisera utvecklingsplanen och skapa förutsättningar för att marknadsföra, planlägga och exploatera området.</a:t>
            </a:r>
          </a:p>
        </p:txBody>
      </p:sp>
    </p:spTree>
    <p:extLst>
      <p:ext uri="{BB962C8B-B14F-4D97-AF65-F5344CB8AC3E}">
        <p14:creationId xmlns:p14="http://schemas.microsoft.com/office/powerpoint/2010/main" val="1126524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323528" y="224510"/>
            <a:ext cx="8496944" cy="6186309"/>
          </a:xfrm>
          <a:prstGeom prst="rect">
            <a:avLst/>
          </a:prstGeom>
          <a:noFill/>
          <a:ln w="920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8" name="textruta 7"/>
          <p:cNvSpPr txBox="1"/>
          <p:nvPr/>
        </p:nvSpPr>
        <p:spPr>
          <a:xfrm>
            <a:off x="2802008" y="1095166"/>
            <a:ext cx="7776864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3500">
                <a:latin typeface="Neutraface 2 Text Book"/>
              </a:rPr>
              <a:t>Beslutsprocess</a:t>
            </a:r>
            <a:endParaRPr lang="sv-SE" sz="3500">
              <a:latin typeface="Neutraface 2 Text Book" pitchFamily="34" charset="0"/>
            </a:endParaRP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76672"/>
            <a:ext cx="648072" cy="689439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1969469" cy="722741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611560" y="1698544"/>
            <a:ext cx="7968362" cy="47397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200" dirty="0">
                <a:latin typeface="Calibri"/>
                <a:ea typeface="Calibri"/>
                <a:cs typeface="Calibri"/>
              </a:rPr>
              <a:t>Beslut om antagande av utvecklingsplan för Tjamstanområdet – Malå Energi &amp; Industri AB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1200" dirty="0">
                <a:latin typeface="Calibri"/>
                <a:ea typeface="Calibri"/>
                <a:cs typeface="Calibri"/>
              </a:rPr>
              <a:t>KF 2012-03-12 §14 (Dnr: 2012.26/21)</a:t>
            </a:r>
          </a:p>
          <a:p>
            <a:pPr lvl="1"/>
            <a:endParaRPr lang="sv-SE" sz="1100" dirty="0">
              <a:latin typeface="Calibri"/>
              <a:ea typeface="Calibri"/>
              <a:cs typeface="Arial"/>
            </a:endParaRP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sv-SE" sz="1100" dirty="0">
                <a:latin typeface="Calibri"/>
                <a:ea typeface="Calibri"/>
                <a:cs typeface="Arial"/>
              </a:rPr>
              <a:t>Utvecklingsgruppen initierade i april 2022 start av Etableringsgrupp som leds av kommunchef. Redovisat för Kommunstyrelsen 2023-02-11 §15. U</a:t>
            </a:r>
            <a:r>
              <a:rPr lang="sv-SE" sz="1100" dirty="0">
                <a:latin typeface="Calibri"/>
                <a:ea typeface="Calibri"/>
                <a:cs typeface="Calibri"/>
              </a:rPr>
              <a:t>ppdrag är att arbeta med etableringsfrämjandefrågor i vilket ingår att tillskapa förutsättningar för och möjliggöra utveckling och tillväxt i Malåbygden. Projektet Tjamstan södra är ett arbete som etableringsgruppen därför påbörjat. På vilket sätt projektet ska fortgå, erforderliga resurser och tidplan är beroende av vad kommunfullmäktige ger för direktiv.</a:t>
            </a:r>
            <a:endParaRPr lang="en-US" sz="1100" dirty="0">
              <a:latin typeface="Calibri"/>
              <a:ea typeface="Calibri"/>
              <a:cs typeface="Calibri"/>
            </a:endParaRPr>
          </a:p>
          <a:p>
            <a:pPr marL="800100" lvl="1" indent="-342900">
              <a:buFont typeface="Arial,Sans-Serif" panose="020B0604020202020204" pitchFamily="34" charset="0"/>
              <a:buChar char="•"/>
            </a:pPr>
            <a:r>
              <a:rPr lang="sv-SE" sz="1200" dirty="0">
                <a:latin typeface="Calibri"/>
                <a:ea typeface="Calibri"/>
                <a:cs typeface="Calibri"/>
              </a:rPr>
              <a:t>Arbetsgrupp:</a:t>
            </a:r>
            <a:endParaRPr lang="en-US" sz="1200" dirty="0">
              <a:latin typeface="Calibri"/>
              <a:ea typeface="Calibri"/>
              <a:cs typeface="Calibri"/>
            </a:endParaRPr>
          </a:p>
          <a:p>
            <a:pPr marL="1257300" lvl="2" indent="-342900">
              <a:buFont typeface="Arial,Sans-Serif" panose="020B0604020202020204" pitchFamily="34" charset="0"/>
              <a:buChar char="•"/>
            </a:pPr>
            <a:r>
              <a:rPr lang="sv-SE" sz="1200" dirty="0">
                <a:latin typeface="Calibri"/>
                <a:ea typeface="Calibri"/>
                <a:cs typeface="Calibri"/>
              </a:rPr>
              <a:t>Kommunchef, budgetansvarig</a:t>
            </a:r>
          </a:p>
          <a:p>
            <a:pPr marL="1257300" lvl="2" indent="-342900">
              <a:buFont typeface="Arial,Sans-Serif" panose="020B0604020202020204" pitchFamily="34" charset="0"/>
              <a:buChar char="•"/>
            </a:pPr>
            <a:r>
              <a:rPr lang="sv-SE" sz="1200" dirty="0">
                <a:latin typeface="Calibri"/>
                <a:ea typeface="Calibri"/>
                <a:cs typeface="Calibri"/>
              </a:rPr>
              <a:t>Bygg- och miljöchef</a:t>
            </a:r>
            <a:endParaRPr lang="en-US" sz="1200" dirty="0">
              <a:latin typeface="Calibri"/>
              <a:ea typeface="Calibri"/>
              <a:cs typeface="Calibri"/>
            </a:endParaRPr>
          </a:p>
          <a:p>
            <a:pPr marL="1257300" lvl="2" indent="-342900">
              <a:buFont typeface="Arial,Sans-Serif" panose="020B0604020202020204" pitchFamily="34" charset="0"/>
              <a:buChar char="•"/>
            </a:pPr>
            <a:r>
              <a:rPr lang="sv-SE" sz="1200" dirty="0">
                <a:latin typeface="Calibri"/>
                <a:ea typeface="Calibri"/>
                <a:cs typeface="Calibri"/>
              </a:rPr>
              <a:t>Kultur och Teknisk chef</a:t>
            </a:r>
            <a:endParaRPr lang="en-US" sz="1200" dirty="0">
              <a:latin typeface="Calibri"/>
              <a:ea typeface="Calibri"/>
              <a:cs typeface="Calibri"/>
            </a:endParaRPr>
          </a:p>
          <a:p>
            <a:pPr marL="1257300" lvl="2" indent="-342900">
              <a:buFont typeface="Arial,Sans-Serif" panose="020B0604020202020204" pitchFamily="34" charset="0"/>
              <a:buChar char="•"/>
            </a:pPr>
            <a:r>
              <a:rPr lang="sv-SE" sz="1200" dirty="0">
                <a:latin typeface="Calibri"/>
                <a:ea typeface="Calibri"/>
                <a:cs typeface="Calibri"/>
              </a:rPr>
              <a:t>Utveckling- och arbetsmarknadschef</a:t>
            </a:r>
            <a:endParaRPr lang="en-US" sz="1200" dirty="0">
              <a:latin typeface="Calibri"/>
              <a:ea typeface="Calibri"/>
              <a:cs typeface="Calibri"/>
            </a:endParaRPr>
          </a:p>
          <a:p>
            <a:pPr marL="1257300" lvl="2" indent="-342900">
              <a:buFont typeface="Arial,Sans-Serif" panose="020B0604020202020204" pitchFamily="34" charset="0"/>
              <a:buChar char="•"/>
            </a:pPr>
            <a:r>
              <a:rPr lang="sv-SE" sz="1200" dirty="0">
                <a:latin typeface="Calibri"/>
                <a:ea typeface="Calibri"/>
                <a:cs typeface="Calibri"/>
              </a:rPr>
              <a:t>Byggnadsinspektör</a:t>
            </a:r>
            <a:endParaRPr lang="en-US" sz="1200" dirty="0">
              <a:latin typeface="Calibri"/>
              <a:ea typeface="Calibri"/>
              <a:cs typeface="Calibri"/>
            </a:endParaRPr>
          </a:p>
          <a:p>
            <a:pPr marL="1257300" lvl="2" indent="-342900">
              <a:buFont typeface="Arial,Sans-Serif" panose="020B0604020202020204" pitchFamily="34" charset="0"/>
              <a:buChar char="•"/>
            </a:pPr>
            <a:r>
              <a:rPr lang="sv-SE" sz="1200" dirty="0">
                <a:latin typeface="Calibri"/>
                <a:ea typeface="Calibri"/>
                <a:cs typeface="Calibri"/>
              </a:rPr>
              <a:t>Samhällsplanerare (Anställd 2023-04-17) utsedd till projektledare av Douglas Almqvist hösten 2023.</a:t>
            </a:r>
          </a:p>
          <a:p>
            <a:pPr lvl="2"/>
            <a:endParaRPr lang="sv-SE" sz="1100" dirty="0"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200" dirty="0">
                <a:latin typeface="Calibri"/>
                <a:ea typeface="Calibri"/>
                <a:cs typeface="Calibri"/>
              </a:rPr>
              <a:t>Beslut om Utvecklingsplan Tjamstan Södra, etapp 1</a:t>
            </a:r>
          </a:p>
          <a:p>
            <a:pPr marL="800100" lvl="1" indent="-342900">
              <a:buFont typeface="Arial,Sans-Serif" panose="020B0604020202020204" pitchFamily="34" charset="0"/>
              <a:buChar char="•"/>
            </a:pPr>
            <a:r>
              <a:rPr lang="sv-SE" sz="1200" dirty="0">
                <a:latin typeface="Calibri"/>
                <a:ea typeface="Calibri"/>
                <a:cs typeface="Calibri"/>
              </a:rPr>
              <a:t>Plankommitté §12 2022-11-10</a:t>
            </a:r>
          </a:p>
          <a:p>
            <a:pPr marL="800100" lvl="1" indent="-342900">
              <a:buFont typeface="Arial,Sans-Serif" panose="020B0604020202020204" pitchFamily="34" charset="0"/>
              <a:buChar char="•"/>
            </a:pPr>
            <a:r>
              <a:rPr lang="sv-SE" sz="1200" dirty="0">
                <a:latin typeface="Calibri"/>
                <a:ea typeface="Calibri"/>
                <a:cs typeface="Calibri"/>
              </a:rPr>
              <a:t>Plankommittén beslutar att prioritera del av utvecklingsplan för Tjamstanområdet etapp 4, dvs projekt Tjamstan södra, etapp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200" dirty="0"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200" dirty="0">
                <a:latin typeface="Calibri"/>
                <a:ea typeface="Calibri"/>
                <a:cs typeface="Calibri"/>
              </a:rPr>
              <a:t>Fortsatt arbete med projektet Tjamstan Södra, etapp 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1200" dirty="0">
                <a:latin typeface="Calibri"/>
                <a:ea typeface="Calibri"/>
                <a:cs typeface="Calibri"/>
              </a:rPr>
              <a:t>KF 2023-03-13 § 69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sv-SE" sz="1200" dirty="0">
                <a:latin typeface="Calibri"/>
                <a:ea typeface="Calibri"/>
                <a:cs typeface="Calibri"/>
              </a:rPr>
              <a:t>Beslut: - Att uppdra till budgetberedningen till KF 230626 återkomma med förslag på finansiering av projektet Tjamstan Södra, etapp 1.</a:t>
            </a:r>
          </a:p>
          <a:p>
            <a:endParaRPr lang="sv-SE" sz="1200" dirty="0">
              <a:latin typeface="Neutraface 2 Text Book"/>
            </a:endParaRPr>
          </a:p>
        </p:txBody>
      </p:sp>
    </p:spTree>
    <p:extLst>
      <p:ext uri="{BB962C8B-B14F-4D97-AF65-F5344CB8AC3E}">
        <p14:creationId xmlns:p14="http://schemas.microsoft.com/office/powerpoint/2010/main" val="1768914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323528" y="224510"/>
            <a:ext cx="8496944" cy="6186309"/>
          </a:xfrm>
          <a:prstGeom prst="rect">
            <a:avLst/>
          </a:prstGeom>
          <a:noFill/>
          <a:ln w="920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8" name="textruta 7"/>
          <p:cNvSpPr txBox="1"/>
          <p:nvPr/>
        </p:nvSpPr>
        <p:spPr>
          <a:xfrm>
            <a:off x="1812319" y="1074707"/>
            <a:ext cx="7776864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3500">
                <a:latin typeface="Neutraface 2 Text Book"/>
              </a:rPr>
              <a:t>Beslutsprocess fortsättning</a:t>
            </a:r>
            <a:endParaRPr lang="sv-SE" sz="3500">
              <a:latin typeface="Neutraface 2 Text Book" pitchFamily="34" charset="0"/>
            </a:endParaRP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76672"/>
            <a:ext cx="648072" cy="689439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1969469" cy="722741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BCA939C1-EA42-4953-9A45-C303D3D965D3}"/>
              </a:ext>
            </a:extLst>
          </p:cNvPr>
          <p:cNvSpPr txBox="1"/>
          <p:nvPr/>
        </p:nvSpPr>
        <p:spPr>
          <a:xfrm>
            <a:off x="683568" y="1672347"/>
            <a:ext cx="7776864" cy="54476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200" dirty="0">
                <a:latin typeface="Neutraface 2 Text Book"/>
              </a:rPr>
              <a:t>Beslut om finansiering projektet Tjamstan Södra, etapp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Neutraface 2 Text Book"/>
              </a:rPr>
              <a:t> KF 2023-06-26 §115 (Dnr: 2023.89/04)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Neutraface 2 Text Book"/>
              </a:rPr>
              <a:t>Delbeslut om investeringsmedel 800 000 sek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Neutraface 2 Text Book"/>
              </a:rPr>
              <a:t>Fastställd av Kommunstyrelsen 2024-02-20, § 3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Neutraface 2 Text Book"/>
              </a:rPr>
              <a:t>Arbetsgrupp är etableringsgruppen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Neutraface 2 Text Book" pitchFamily="34" charset="0"/>
              </a:rPr>
              <a:t>Budgetansvar kommunchef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Neutraface 2 Text Book"/>
              </a:rPr>
              <a:t>Krav på offentlig medfinansiering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Neutraface 2 Text Book"/>
              </a:rPr>
              <a:t>Delbeslut om att begäran om planbesked görs till Miljö- och Byggnämnden</a:t>
            </a:r>
          </a:p>
          <a:p>
            <a:pPr lvl="2"/>
            <a:endParaRPr lang="sv-SE" sz="1200" dirty="0">
              <a:latin typeface="Neutraface 2 Text Book"/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Neutraface 2 Text Book"/>
              </a:rPr>
              <a:t>Mål på kort sikt att ta fram detaljplan för Tjamstan södra, etapp 1 som förutsätter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Neutraface 2 Text Book"/>
              </a:rPr>
              <a:t>Geoteknisk utredning (300 000 sek)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Neutraface 2 Text Book"/>
              </a:rPr>
              <a:t>VA-utredning (300 000 sek)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Neutraface 2 Text Book"/>
              </a:rPr>
              <a:t>Dagvattenutredning (200 000 sek)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Neutraface 2 Text Book"/>
              </a:rPr>
              <a:t>MKB (100 000 sek)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Neutraface 2 Text Book"/>
              </a:rPr>
              <a:t>Trafikutredning (100 000 sek)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Neutraface 2 Text Book"/>
              </a:rPr>
              <a:t>Bullerutredning (100 000 sek)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Neutraface 2 Text Book"/>
              </a:rPr>
              <a:t>Även andra utredningar kan tillkomma efter samråd t.ex. arkeologisk utredning</a:t>
            </a:r>
            <a:r>
              <a:rPr lang="sv-SE" sz="1200" dirty="0">
                <a:latin typeface="Neutraface 2 Text Book" pitchFamily="34" charset="0"/>
              </a:rPr>
              <a:t> </a:t>
            </a:r>
          </a:p>
          <a:p>
            <a:endParaRPr lang="sv-SE" sz="1200" dirty="0">
              <a:latin typeface="Neutraface 2 Text Book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Neutraface 2 Text Book"/>
              </a:rPr>
              <a:t>Ärendet projekt Tjamstan Södra, etapp 1 behandlat i Plankommittén: 2023-06-09, 2024-05-22, 2024-10-12, 2024-12-18</a:t>
            </a:r>
          </a:p>
          <a:p>
            <a:endParaRPr lang="sv-SE" sz="1200" dirty="0">
              <a:latin typeface="Neutraface 2 Text Book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Neutraface 2 Text Book"/>
              </a:rPr>
              <a:t>Beslut om samråd i Miljö- och byggnämnd 2025-02-25 §12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Neutraface 2 Text Book"/>
              </a:rPr>
              <a:t>Miljö- och byggnämnden beslutar att ställa ut detaljplan för Tjamstan södra, Malå kommun, för samråd under perioden 2025-03-10 – 2025-04-14.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Neutraface 2 Text Book"/>
              </a:rPr>
              <a:t>I samband med att detaljplanen ställs ut avser miljö- och byggavdelningen att bjuda in till en dialog rörande det utställda förslaget. (2025-03-25)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200" dirty="0">
              <a:latin typeface="Neutraface 2 Text Book"/>
            </a:endParaRPr>
          </a:p>
          <a:p>
            <a:endParaRPr lang="sv-SE" sz="1200" dirty="0">
              <a:latin typeface="Neutraface 2 Text Book"/>
            </a:endParaRPr>
          </a:p>
          <a:p>
            <a:pPr lvl="3"/>
            <a:endParaRPr lang="sv-SE" sz="1200" dirty="0">
              <a:latin typeface="Neutraface 2 Text Book"/>
            </a:endParaRPr>
          </a:p>
          <a:p>
            <a:pPr lvl="3"/>
            <a:endParaRPr lang="sv-SE" sz="1200" dirty="0">
              <a:latin typeface="Neutraface 2 Text Book"/>
            </a:endParaRPr>
          </a:p>
        </p:txBody>
      </p:sp>
    </p:spTree>
    <p:extLst>
      <p:ext uri="{BB962C8B-B14F-4D97-AF65-F5344CB8AC3E}">
        <p14:creationId xmlns:p14="http://schemas.microsoft.com/office/powerpoint/2010/main" val="4164691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A0794265-2175-C71F-9EC2-5265285527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5" t="7552" r="25234" b="2631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ruta 7"/>
          <p:cNvSpPr txBox="1">
            <a:spLocks/>
          </p:cNvSpPr>
          <p:nvPr/>
        </p:nvSpPr>
        <p:spPr>
          <a:xfrm>
            <a:off x="711177" y="1556792"/>
            <a:ext cx="7776864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sv-SE" sz="3500" dirty="0">
              <a:latin typeface="Neutraface 2 Text Book" pitchFamily="34" charset="0"/>
            </a:endParaRP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7CC3067A-9204-9B56-8276-523B07FE391B}"/>
              </a:ext>
            </a:extLst>
          </p:cNvPr>
          <p:cNvSpPr txBox="1">
            <a:spLocks/>
          </p:cNvSpPr>
          <p:nvPr/>
        </p:nvSpPr>
        <p:spPr>
          <a:xfrm>
            <a:off x="251520" y="5399386"/>
            <a:ext cx="6259653" cy="1253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dirty="0">
                <a:latin typeface="Neutra Text" panose="02000000000000000000" pitchFamily="50" charset="0"/>
              </a:rPr>
              <a:t>Planområdets lokalisering</a:t>
            </a:r>
          </a:p>
        </p:txBody>
      </p:sp>
    </p:spTree>
    <p:extLst>
      <p:ext uri="{BB962C8B-B14F-4D97-AF65-F5344CB8AC3E}">
        <p14:creationId xmlns:p14="http://schemas.microsoft.com/office/powerpoint/2010/main" val="4000760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349164" y="240172"/>
            <a:ext cx="8496944" cy="6186309"/>
          </a:xfrm>
          <a:prstGeom prst="rect">
            <a:avLst/>
          </a:prstGeom>
          <a:noFill/>
          <a:ln w="920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8" name="textruta 7"/>
          <p:cNvSpPr txBox="1">
            <a:spLocks/>
          </p:cNvSpPr>
          <p:nvPr/>
        </p:nvSpPr>
        <p:spPr>
          <a:xfrm>
            <a:off x="711177" y="1556792"/>
            <a:ext cx="77768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500" dirty="0">
                <a:latin typeface="Neutra Text" panose="02000000000000000000" pitchFamily="50" charset="0"/>
              </a:rPr>
              <a:t>Information</a:t>
            </a: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94" y="476673"/>
            <a:ext cx="473812" cy="528402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476672"/>
            <a:ext cx="1439898" cy="528403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711177" y="2348880"/>
            <a:ext cx="7776864" cy="2518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000000"/>
                </a:solidFill>
                <a:effectLst/>
                <a:latin typeface="Neutra Text Light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Miljö- och Byggnämnden beslutade 2023-01-24 § 13 att inleda planläggning för Tjamstan södra efter ansökan om planbesked av Kommunstyrelsen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  <a:latin typeface="Neutra Text Light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Planområdet omfattar </a:t>
            </a:r>
            <a:r>
              <a:rPr lang="sv-SE" sz="1800" dirty="0">
                <a:solidFill>
                  <a:srgbClr val="000000"/>
                </a:solidFill>
                <a:effectLst/>
                <a:latin typeface="Neutra Text Light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delar av fastigheterna Malå 7:22 och Rönnen 4 som ägs av kommunen samt delar av fastigheten Enen 4 som ägs av Malåbostaden AB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  <a:latin typeface="Neutra Text Light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Planområdet är cirka sex hektar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000000"/>
                </a:solidFill>
                <a:effectLst/>
                <a:latin typeface="Neutra Text Light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Detaljplanen handläggs enligt standardförfarande:</a:t>
            </a:r>
          </a:p>
        </p:txBody>
      </p:sp>
      <p:pic>
        <p:nvPicPr>
          <p:cNvPr id="3" name="Bildobjekt 2" descr="En bild som visar text, skärmbild, Teckensnitt, visitkort&#10;&#10;Automatiskt genererad beskrivning">
            <a:extLst>
              <a:ext uri="{FF2B5EF4-FFF2-40B4-BE49-F238E27FC236}">
                <a16:creationId xmlns:a16="http://schemas.microsoft.com/office/drawing/2014/main" id="{9C815AB7-2F87-DA6D-557E-BF2CEA82D4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5" b="55080"/>
          <a:stretch/>
        </p:blipFill>
        <p:spPr bwMode="auto">
          <a:xfrm>
            <a:off x="1115616" y="4941168"/>
            <a:ext cx="5502910" cy="638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497320FF-128A-88DA-99D4-EF7048DEA913}"/>
              </a:ext>
            </a:extLst>
          </p:cNvPr>
          <p:cNvSpPr txBox="1"/>
          <p:nvPr/>
        </p:nvSpPr>
        <p:spPr>
          <a:xfrm>
            <a:off x="971600" y="5871056"/>
            <a:ext cx="1079858" cy="294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1200" b="1" i="1" dirty="0">
                <a:effectLst/>
                <a:latin typeface="Neutra Text Light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Här är vi nu!</a:t>
            </a:r>
          </a:p>
        </p:txBody>
      </p:sp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4E348B8F-F47B-5344-7AE0-8BFEB1552151}"/>
              </a:ext>
            </a:extLst>
          </p:cNvPr>
          <p:cNvCxnSpPr/>
          <p:nvPr/>
        </p:nvCxnSpPr>
        <p:spPr>
          <a:xfrm flipV="1">
            <a:off x="1475656" y="5589240"/>
            <a:ext cx="0" cy="2730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ruta 6">
            <a:extLst>
              <a:ext uri="{FF2B5EF4-FFF2-40B4-BE49-F238E27FC236}">
                <a16:creationId xmlns:a16="http://schemas.microsoft.com/office/drawing/2014/main" id="{B28B2E99-3387-7BB8-CCDA-B064209F3D31}"/>
              </a:ext>
            </a:extLst>
          </p:cNvPr>
          <p:cNvSpPr txBox="1">
            <a:spLocks/>
          </p:cNvSpPr>
          <p:nvPr/>
        </p:nvSpPr>
        <p:spPr>
          <a:xfrm>
            <a:off x="3001631" y="5871056"/>
            <a:ext cx="778282" cy="294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1200" b="1" i="1" dirty="0">
                <a:effectLst/>
                <a:latin typeface="Neutra Text Light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Q2 2025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6B9A6B1-5EE1-E564-C36B-FF52E2EB60F9}"/>
              </a:ext>
            </a:extLst>
          </p:cNvPr>
          <p:cNvSpPr txBox="1"/>
          <p:nvPr/>
        </p:nvSpPr>
        <p:spPr>
          <a:xfrm>
            <a:off x="4860032" y="5871056"/>
            <a:ext cx="778282" cy="294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1200" b="1" i="1" dirty="0">
                <a:effectLst/>
                <a:latin typeface="Neutra Text Light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Q3 2025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B69260A3-DE0D-43AF-A38A-E0DAB9D5E544}"/>
              </a:ext>
            </a:extLst>
          </p:cNvPr>
          <p:cNvSpPr txBox="1"/>
          <p:nvPr/>
        </p:nvSpPr>
        <p:spPr>
          <a:xfrm>
            <a:off x="5047458" y="417707"/>
            <a:ext cx="2620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Information om detaljplaneprocessen på Boverkets Kunskapsbank</a:t>
            </a:r>
          </a:p>
          <a:p>
            <a:r>
              <a:rPr lang="sv-SE" sz="1200" dirty="0">
                <a:hlinkClick r:id="rId6"/>
              </a:rPr>
              <a:t>https://www.boverket.se/sv/PBL-kunskapsbanken/planering/detaljplan/detaljplaneprocessen/antagande/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536299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349164" y="240172"/>
            <a:ext cx="8496944" cy="6186309"/>
          </a:xfrm>
          <a:prstGeom prst="rect">
            <a:avLst/>
          </a:prstGeom>
          <a:noFill/>
          <a:ln w="920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8" name="textruta 7"/>
          <p:cNvSpPr txBox="1">
            <a:spLocks/>
          </p:cNvSpPr>
          <p:nvPr/>
        </p:nvSpPr>
        <p:spPr>
          <a:xfrm>
            <a:off x="711177" y="1556792"/>
            <a:ext cx="77768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500" dirty="0">
                <a:latin typeface="Neutra Text" panose="02000000000000000000" pitchFamily="50" charset="0"/>
              </a:rPr>
              <a:t>Detaljplanens syfte</a:t>
            </a: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94" y="476673"/>
            <a:ext cx="473812" cy="528402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476672"/>
            <a:ext cx="1439898" cy="528403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711177" y="2348880"/>
            <a:ext cx="7776864" cy="2450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1800" dirty="0">
                <a:solidFill>
                  <a:srgbClr val="000000"/>
                </a:solidFill>
                <a:effectLst/>
                <a:latin typeface="Neutra Text Light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Syftet med detaljplanen är att möjliggöra uppförande av bostäder, centrum och tillfällig vistelse i anslutning till befintliga skidanläggningen Tjamstanbacken. Detaljplanen möjliggör även för utbyggnad av en ny gata som ansluter mot Hotellgatan, Backgatan och Helmers Backe.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1800" dirty="0">
                <a:solidFill>
                  <a:srgbClr val="000000"/>
                </a:solidFill>
                <a:effectLst/>
                <a:latin typeface="Neutra Text Light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Vidare är syftet med detaljplanen att värna områdets naturliga topografi, säkerställa avstånd till intilliggande värdefull naturmiljö och säkerställa omhändertagande av dagvatten. </a:t>
            </a:r>
          </a:p>
        </p:txBody>
      </p:sp>
    </p:spTree>
    <p:extLst>
      <p:ext uri="{BB962C8B-B14F-4D97-AF65-F5344CB8AC3E}">
        <p14:creationId xmlns:p14="http://schemas.microsoft.com/office/powerpoint/2010/main" val="587615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A0794265-2175-C71F-9EC2-5265285527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" t="2748" r="1942" b="2746"/>
          <a:stretch/>
        </p:blipFill>
        <p:spPr>
          <a:xfrm>
            <a:off x="251520" y="296872"/>
            <a:ext cx="8712969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349164" y="240172"/>
            <a:ext cx="8496944" cy="6186309"/>
          </a:xfrm>
          <a:prstGeom prst="rect">
            <a:avLst/>
          </a:prstGeom>
          <a:noFill/>
          <a:ln w="920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 dirty="0"/>
          </a:p>
        </p:txBody>
      </p:sp>
      <p:sp>
        <p:nvSpPr>
          <p:cNvPr id="8" name="textruta 7"/>
          <p:cNvSpPr txBox="1">
            <a:spLocks/>
          </p:cNvSpPr>
          <p:nvPr/>
        </p:nvSpPr>
        <p:spPr>
          <a:xfrm>
            <a:off x="711177" y="1556792"/>
            <a:ext cx="77768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500" dirty="0">
                <a:latin typeface="Neutra Text" panose="02000000000000000000" pitchFamily="50" charset="0"/>
              </a:rPr>
              <a:t>Planförslaget</a:t>
            </a: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94" y="476673"/>
            <a:ext cx="473812" cy="528402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476672"/>
            <a:ext cx="1439898" cy="52840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1BB64EC9-26F7-5521-CA5E-AD88CBC84B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189" y="904104"/>
            <a:ext cx="3978905" cy="5010111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76C1E189-9DB4-1598-A406-26B609CF6A4F}"/>
              </a:ext>
            </a:extLst>
          </p:cNvPr>
          <p:cNvSpPr txBox="1"/>
          <p:nvPr/>
        </p:nvSpPr>
        <p:spPr>
          <a:xfrm>
            <a:off x="711177" y="2348880"/>
            <a:ext cx="3978905" cy="356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1800" b="1" dirty="0">
                <a:solidFill>
                  <a:srgbClr val="000000"/>
                </a:solidFill>
                <a:effectLst/>
                <a:latin typeface="Neutra Text Light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Ytorna 1 – 3</a:t>
            </a:r>
            <a:br>
              <a:rPr lang="sv-SE" sz="1800" b="1" dirty="0">
                <a:solidFill>
                  <a:srgbClr val="000000"/>
                </a:solidFill>
                <a:effectLst/>
                <a:latin typeface="Neutra Text Light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sv-SE" sz="1400" dirty="0">
                <a:solidFill>
                  <a:srgbClr val="000000"/>
                </a:solidFill>
                <a:effectLst/>
                <a:latin typeface="Neutra Text Light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Bostäder i form av enbostadshus avsedda för permanent eller tillfälligt boende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b="1" dirty="0">
                <a:solidFill>
                  <a:srgbClr val="000000"/>
                </a:solidFill>
                <a:latin typeface="Neutra Text Light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Yta 4</a:t>
            </a:r>
            <a:br>
              <a:rPr lang="sv-SE" dirty="0">
                <a:solidFill>
                  <a:srgbClr val="000000"/>
                </a:solidFill>
                <a:latin typeface="Neutra Text Light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sv-SE" sz="1400" dirty="0">
                <a:solidFill>
                  <a:srgbClr val="000000"/>
                </a:solidFill>
                <a:latin typeface="Neutra Text Light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Bostäder i form av enbostadshus och mindre flerbostadshus </a:t>
            </a:r>
            <a:r>
              <a:rPr lang="sv-SE" sz="1400" dirty="0">
                <a:solidFill>
                  <a:srgbClr val="000000"/>
                </a:solidFill>
                <a:effectLst/>
                <a:latin typeface="Neutra Text Light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avsedda för permanent eller tillfälligt boende</a:t>
            </a:r>
            <a:r>
              <a:rPr lang="sv-SE" sz="1400" dirty="0">
                <a:solidFill>
                  <a:srgbClr val="000000"/>
                </a:solidFill>
                <a:latin typeface="Neutra Text Light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, samt verksamheter av centrumkaraktär (handel, service, kontor etcetera) 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b="1" dirty="0">
                <a:solidFill>
                  <a:srgbClr val="000000"/>
                </a:solidFill>
                <a:latin typeface="Neutra Text Light" panose="02000000000000000000" pitchFamily="50" charset="0"/>
                <a:cs typeface="Arial" panose="020B0604020202020204" pitchFamily="34" charset="0"/>
              </a:rPr>
              <a:t>Övrigt</a:t>
            </a:r>
            <a:br>
              <a:rPr lang="sv-SE" sz="1400" i="1" dirty="0">
                <a:solidFill>
                  <a:srgbClr val="000000"/>
                </a:solidFill>
                <a:latin typeface="Neutra Text Light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sv-SE" sz="1400" dirty="0">
                <a:solidFill>
                  <a:srgbClr val="000000"/>
                </a:solidFill>
                <a:latin typeface="Neutra Text Light" panose="020000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Detaljplanen m</a:t>
            </a:r>
            <a:r>
              <a:rPr lang="sv-SE" sz="1400" dirty="0">
                <a:solidFill>
                  <a:srgbClr val="000000"/>
                </a:solidFill>
                <a:latin typeface="Neutra Text Light" panose="02000000000000000000" pitchFamily="50" charset="0"/>
                <a:cs typeface="Arial" panose="020B0604020202020204" pitchFamily="34" charset="0"/>
              </a:rPr>
              <a:t>öjliggör för en utveckling av den befintliga skogsvägen samt ny anslutning via Helmers backe</a:t>
            </a:r>
          </a:p>
        </p:txBody>
      </p:sp>
    </p:spTree>
    <p:extLst>
      <p:ext uri="{BB962C8B-B14F-4D97-AF65-F5344CB8AC3E}">
        <p14:creationId xmlns:p14="http://schemas.microsoft.com/office/powerpoint/2010/main" val="1940064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atura Text">
      <a:majorFont>
        <a:latin typeface="Neutra Text"/>
        <a:ea typeface=""/>
        <a:cs typeface=""/>
      </a:majorFont>
      <a:minorFont>
        <a:latin typeface="Neutra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EB669FAEF9B984D9C9B4188904E59D2" ma:contentTypeVersion="16" ma:contentTypeDescription="Skapa ett nytt dokument." ma:contentTypeScope="" ma:versionID="1ad201371ea2bec7230e8abedadc5c2b">
  <xsd:schema xmlns:xsd="http://www.w3.org/2001/XMLSchema" xmlns:xs="http://www.w3.org/2001/XMLSchema" xmlns:p="http://schemas.microsoft.com/office/2006/metadata/properties" xmlns:ns2="30ee1b3a-6e69-4d23-8164-e84ef76239de" xmlns:ns3="68b179cd-d1f9-44b9-98f6-5cf7287da5f0" targetNamespace="http://schemas.microsoft.com/office/2006/metadata/properties" ma:root="true" ma:fieldsID="2b99835fc837f8049b455e890d290f3d" ns2:_="" ns3:_="">
    <xsd:import namespace="30ee1b3a-6e69-4d23-8164-e84ef76239de"/>
    <xsd:import namespace="68b179cd-d1f9-44b9-98f6-5cf7287da5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ee1b3a-6e69-4d23-8164-e84ef76239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markeringar" ma:readOnly="false" ma:fieldId="{5cf76f15-5ced-4ddc-b409-7134ff3c332f}" ma:taxonomyMulti="true" ma:sspId="f5e3d9fe-f8e7-4b06-96bd-f367a551e4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b179cd-d1f9-44b9-98f6-5cf7287da5f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68ffe4f-827f-4540-80d6-7a7e83bf5021}" ma:internalName="TaxCatchAll" ma:showField="CatchAllData" ma:web="68b179cd-d1f9-44b9-98f6-5cf7287da5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8b179cd-d1f9-44b9-98f6-5cf7287da5f0" xsi:nil="true"/>
    <lcf76f155ced4ddcb4097134ff3c332f xmlns="30ee1b3a-6e69-4d23-8164-e84ef76239d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585CD0-7590-4B85-A083-53EF146144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ee1b3a-6e69-4d23-8164-e84ef76239de"/>
    <ds:schemaRef ds:uri="68b179cd-d1f9-44b9-98f6-5cf7287da5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3D51B7-CE90-49F4-BD3A-4F632FA144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6DAB6A-AC13-4B75-AFDF-0EDC6968BF4E}">
  <ds:schemaRefs>
    <ds:schemaRef ds:uri="http://schemas.openxmlformats.org/package/2006/metadata/core-properties"/>
    <ds:schemaRef ds:uri="http://purl.org/dc/dcmitype/"/>
    <ds:schemaRef ds:uri="dac232a7-4a10-49e2-9185-5e0282677ecf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ab2b39c8-0ac6-4eb6-992d-8b277699319d"/>
    <ds:schemaRef ds:uri="http://schemas.microsoft.com/office/infopath/2007/PartnerControls"/>
    <ds:schemaRef ds:uri="http://purl.org/dc/elements/1.1/"/>
    <ds:schemaRef ds:uri="68b179cd-d1f9-44b9-98f6-5cf7287da5f0"/>
    <ds:schemaRef ds:uri="30ee1b3a-6e69-4d23-8164-e84ef76239d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1057</Words>
  <Application>Microsoft Office PowerPoint</Application>
  <PresentationFormat>Bildspel på skärmen (4:3)</PresentationFormat>
  <Paragraphs>338</Paragraphs>
  <Slides>17</Slides>
  <Notes>4</Notes>
  <HiddenSlides>3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17</vt:i4>
      </vt:variant>
    </vt:vector>
  </HeadingPairs>
  <TitlesOfParts>
    <vt:vector size="27" baseType="lpstr">
      <vt:lpstr>Aptos</vt:lpstr>
      <vt:lpstr>Arial</vt:lpstr>
      <vt:lpstr>Arial,Sans-Serif</vt:lpstr>
      <vt:lpstr>Calibri</vt:lpstr>
      <vt:lpstr>Neutra Text</vt:lpstr>
      <vt:lpstr>Neutra Text Light</vt:lpstr>
      <vt:lpstr>Neutraface 2 Text Book</vt:lpstr>
      <vt:lpstr>Segoe UI</vt:lpstr>
      <vt:lpstr>Office-tema</vt:lpstr>
      <vt:lpstr>1_Office-tema</vt:lpstr>
      <vt:lpstr>Förslag till detaljplan för del av fastigheten Malå 7:22 med flera (Tjamstan södra)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Tack!</vt:lpstr>
      <vt:lpstr>PowerPoint-presentation</vt:lpstr>
      <vt:lpstr>Projektets ramar</vt:lpstr>
      <vt:lpstr>Projektets ramar</vt:lpstr>
    </vt:vector>
  </TitlesOfParts>
  <Company>Malå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Rubrik Malå kommun</dc:title>
  <dc:creator>Linda Nystedt</dc:creator>
  <cp:lastModifiedBy>Erik Lundberg</cp:lastModifiedBy>
  <cp:revision>31</cp:revision>
  <dcterms:created xsi:type="dcterms:W3CDTF">2018-05-21T10:02:28Z</dcterms:created>
  <dcterms:modified xsi:type="dcterms:W3CDTF">2025-03-25T07:31:38Z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0x010100CEB669FAEF9B984D9C9B4188904E59D2</vt:lpwstr>
  </property>
  <property fmtid="{D5CDD505-2E9C-101B-9397-08002B2CF9AE}" pid="3" name="MediaServiceImageTags">
    <vt:lpwstr/>
  </property>
  <property fmtid="{D5CDD505-2E9C-101B-9397-08002B2CF9AE}" pid="4" name="MSIP_Label_43f08ec5-d6d9-4227-8387-ccbfcb3632c4_Enabled">
    <vt:lpwstr>true</vt:lpwstr>
  </property>
  <property fmtid="{D5CDD505-2E9C-101B-9397-08002B2CF9AE}" pid="5" name="MSIP_Label_43f08ec5-d6d9-4227-8387-ccbfcb3632c4_SetDate">
    <vt:lpwstr>2025-03-10T09:00:09Z</vt:lpwstr>
  </property>
  <property fmtid="{D5CDD505-2E9C-101B-9397-08002B2CF9AE}" pid="6" name="MSIP_Label_43f08ec5-d6d9-4227-8387-ccbfcb3632c4_Method">
    <vt:lpwstr>Standard</vt:lpwstr>
  </property>
  <property fmtid="{D5CDD505-2E9C-101B-9397-08002B2CF9AE}" pid="7" name="MSIP_Label_43f08ec5-d6d9-4227-8387-ccbfcb3632c4_Name">
    <vt:lpwstr>Sweco Restricted</vt:lpwstr>
  </property>
  <property fmtid="{D5CDD505-2E9C-101B-9397-08002B2CF9AE}" pid="8" name="MSIP_Label_43f08ec5-d6d9-4227-8387-ccbfcb3632c4_SiteId">
    <vt:lpwstr>b7872ef0-9a00-4c18-8a4a-c7d25c778a9e</vt:lpwstr>
  </property>
  <property fmtid="{D5CDD505-2E9C-101B-9397-08002B2CF9AE}" pid="9" name="MSIP_Label_43f08ec5-d6d9-4227-8387-ccbfcb3632c4_ActionId">
    <vt:lpwstr>972e794b-903a-43ef-9da5-6db53c9d8da5</vt:lpwstr>
  </property>
  <property fmtid="{D5CDD505-2E9C-101B-9397-08002B2CF9AE}" pid="10" name="MSIP_Label_43f08ec5-d6d9-4227-8387-ccbfcb3632c4_ContentBits">
    <vt:lpwstr>0</vt:lpwstr>
  </property>
</Properties>
</file>