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8" r:id="rId2"/>
    <p:sldId id="324" r:id="rId3"/>
    <p:sldId id="360" r:id="rId4"/>
    <p:sldId id="363" r:id="rId5"/>
    <p:sldId id="364" r:id="rId6"/>
    <p:sldId id="365" r:id="rId7"/>
    <p:sldId id="366" r:id="rId8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64E65D-0316-F5F9-D009-93ADBAE5EC4A}" name="Maria I. Larsson" initials="MIL" userId="S::maria.i.larsson@mala.se::0558485d-58c9-4e30-a2ae-425bef7c014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69" autoAdjust="0"/>
    <p:restoredTop sz="91465" autoAdjust="0"/>
  </p:normalViewPr>
  <p:slideViewPr>
    <p:cSldViewPr>
      <p:cViewPr varScale="1">
        <p:scale>
          <a:sx n="112" d="100"/>
          <a:sy n="112" d="100"/>
        </p:scale>
        <p:origin x="12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E6F33-9FB1-4047-BBE4-9DA124A24145}" type="datetimeFigureOut">
              <a:rPr lang="sv-SE" smtClean="0"/>
              <a:t>2025-05-20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52E9-E218-48EE-9D0C-104E5B0BD9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847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CF652-2CF9-4AB0-AEE2-DC84935FF734}" type="datetimeFigureOut">
              <a:rPr lang="sv-SE" smtClean="0"/>
              <a:t>2025-05-20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BA397-7701-49BF-AB85-8DBCA922E0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8951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BA397-7701-49BF-AB85-8DBCA922E0B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793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BA397-7701-49BF-AB85-8DBCA922E0B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3144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8178A-223C-2F35-7F85-59555C104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7B8AEAC-03E4-D86F-B5E8-DC4A590CD5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08E2EFE-01D5-8EB0-15A7-CF4E3AB00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149422F-8C65-68BB-F450-A3E750E59D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BA397-7701-49BF-AB85-8DBCA922E0B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3059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7FC54-B41F-30FD-DCF0-DEE3F2963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8BED8C0-9C22-E1CB-9BB3-644C309703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DAFBAEA-60A1-6668-EC4D-8D531F351A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4001345-9816-BF7A-A5E5-6B0C54F6B2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BA397-7701-49BF-AB85-8DBCA922E0B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6308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9BF0F-5317-2F5C-7770-EC3A67907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A322E3C-7532-8819-6CFF-454C859B2C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5C7A440-D785-B34C-7092-F1B7DE26F4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C04AA9B-F31E-4718-6375-6D312B01BB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BA397-7701-49BF-AB85-8DBCA922E0B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7978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9F7B6-6B89-4FF7-8348-BD42D6106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F28F248-E688-3C2B-7B05-B08999DF11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787DB40-6FCE-79A4-8E52-ED7C4A1DE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65EB681-8DA0-1728-680C-29CFC6176A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BA397-7701-49BF-AB85-8DBCA922E0B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219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A4E0F-FFD8-0C6C-B55C-9999AB1A3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A0BB98A-1023-DD1E-E87A-0BF91E41CC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6124E7E-76D9-A340-621A-FD7F1209E5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D2114CD-908A-1426-C6B2-9CAFF0F8CE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BA397-7701-49BF-AB85-8DBCA922E0B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999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97512" y="2204864"/>
            <a:ext cx="7772400" cy="1470025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7643192" cy="365125"/>
          </a:xfrm>
        </p:spPr>
        <p:txBody>
          <a:bodyPr/>
          <a:lstStyle>
            <a:lvl1pPr algn="r">
              <a:defRPr sz="1400" cap="small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Gränsöverskridande samverkan i kommuner med få medborgare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107504" cy="6858000"/>
          </a:xfrm>
          <a:prstGeom prst="rect">
            <a:avLst/>
          </a:prstGeom>
          <a:solidFill>
            <a:srgbClr val="00A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 userDrawn="1"/>
        </p:nvSpPr>
        <p:spPr>
          <a:xfrm>
            <a:off x="9036496" y="0"/>
            <a:ext cx="107504" cy="6858000"/>
          </a:xfrm>
          <a:prstGeom prst="rect">
            <a:avLst/>
          </a:prstGeom>
          <a:solidFill>
            <a:srgbClr val="00A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4529960" y="-4452784"/>
            <a:ext cx="107504" cy="9013072"/>
          </a:xfrm>
          <a:prstGeom prst="rect">
            <a:avLst/>
          </a:prstGeom>
          <a:solidFill>
            <a:srgbClr val="00A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4499929" y="2268823"/>
            <a:ext cx="116632" cy="9116489"/>
          </a:xfrm>
          <a:prstGeom prst="rect">
            <a:avLst/>
          </a:prstGeom>
          <a:solidFill>
            <a:srgbClr val="00A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372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BB03-F4A8-42DA-A716-B30E76C089D7}" type="datetimeFigureOut">
              <a:rPr lang="sv-SE" smtClean="0"/>
              <a:t>2025-05-20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AC36-C5A4-4B50-AE9A-DD98E5273D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91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BB03-F4A8-42DA-A716-B30E76C089D7}" type="datetimeFigureOut">
              <a:rPr lang="sv-SE" smtClean="0"/>
              <a:t>2025-05-20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AC36-C5A4-4B50-AE9A-DD98E5273D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652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BB03-F4A8-42DA-A716-B30E76C089D7}" type="datetimeFigureOut">
              <a:rPr lang="sv-SE" smtClean="0"/>
              <a:t>2025-05-20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AC36-C5A4-4B50-AE9A-DD98E5273D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3681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BB03-F4A8-42DA-A716-B30E76C089D7}" type="datetimeFigureOut">
              <a:rPr lang="sv-SE" smtClean="0"/>
              <a:t>2025-05-20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AC36-C5A4-4B50-AE9A-DD98E5273D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948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BB03-F4A8-42DA-A716-B30E76C089D7}" type="datetimeFigureOut">
              <a:rPr lang="sv-SE" smtClean="0"/>
              <a:t>2025-05-20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AC36-C5A4-4B50-AE9A-DD98E5273D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519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BB03-F4A8-42DA-A716-B30E76C089D7}" type="datetimeFigureOut">
              <a:rPr lang="sv-SE" smtClean="0"/>
              <a:t>2025-05-20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AC36-C5A4-4B50-AE9A-DD98E5273D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436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BB03-F4A8-42DA-A716-B30E76C089D7}" type="datetimeFigureOut">
              <a:rPr lang="sv-SE" smtClean="0"/>
              <a:t>2025-05-20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AC36-C5A4-4B50-AE9A-DD98E5273D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057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BB03-F4A8-42DA-A716-B30E76C089D7}" type="datetimeFigureOut">
              <a:rPr lang="sv-SE" smtClean="0"/>
              <a:t>2025-05-20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AC36-C5A4-4B50-AE9A-DD98E5273D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813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BB03-F4A8-42DA-A716-B30E76C089D7}" type="datetimeFigureOut">
              <a:rPr lang="sv-SE" smtClean="0"/>
              <a:t>2025-05-20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AC36-C5A4-4B50-AE9A-DD98E5273D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93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BB03-F4A8-42DA-A716-B30E76C089D7}" type="datetimeFigureOut">
              <a:rPr lang="sv-SE" smtClean="0"/>
              <a:t>2025-05-20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AC36-C5A4-4B50-AE9A-DD98E5273D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984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FBB03-F4A8-42DA-A716-B30E76C089D7}" type="datetimeFigureOut">
              <a:rPr lang="sv-SE" smtClean="0"/>
              <a:t>2025-05-20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0AC36-C5A4-4B50-AE9A-DD98E5273DE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107504" cy="6858000"/>
          </a:xfrm>
          <a:prstGeom prst="rect">
            <a:avLst/>
          </a:prstGeom>
          <a:solidFill>
            <a:srgbClr val="00A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 userDrawn="1"/>
        </p:nvSpPr>
        <p:spPr>
          <a:xfrm>
            <a:off x="9036496" y="0"/>
            <a:ext cx="107504" cy="6858000"/>
          </a:xfrm>
          <a:prstGeom prst="rect">
            <a:avLst/>
          </a:prstGeom>
          <a:solidFill>
            <a:srgbClr val="00A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4464496" y="-4464496"/>
            <a:ext cx="107504" cy="9036496"/>
          </a:xfrm>
          <a:prstGeom prst="rect">
            <a:avLst/>
          </a:prstGeom>
          <a:solidFill>
            <a:srgbClr val="00A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4459932" y="2281436"/>
            <a:ext cx="116632" cy="9036496"/>
          </a:xfrm>
          <a:prstGeom prst="rect">
            <a:avLst/>
          </a:prstGeom>
          <a:solidFill>
            <a:srgbClr val="00A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937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www.leaderskellefteaalvdal.se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504" y="1421904"/>
            <a:ext cx="8928992" cy="1143000"/>
          </a:xfrm>
        </p:spPr>
        <p:txBody>
          <a:bodyPr>
            <a:normAutofit/>
          </a:bodyPr>
          <a:lstStyle/>
          <a:p>
            <a:r>
              <a:rPr lang="sv-SE" sz="4800" dirty="0">
                <a:latin typeface="Neutraface 2 Display Bold" panose="02000803040000020004" pitchFamily="50" charset="0"/>
              </a:rPr>
              <a:t>Medborgardialog fokus Landsbygd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389769"/>
            <a:ext cx="3060329" cy="2162585"/>
          </a:xfrm>
          <a:prstGeom prst="rect">
            <a:avLst/>
          </a:prstGeom>
        </p:spPr>
      </p:pic>
      <p:pic>
        <p:nvPicPr>
          <p:cNvPr id="8" name="Bildobjekt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853" y="223471"/>
            <a:ext cx="879635" cy="936104"/>
          </a:xfrm>
          <a:prstGeom prst="rect">
            <a:avLst/>
          </a:prstGeom>
        </p:spPr>
      </p:pic>
      <p:sp>
        <p:nvSpPr>
          <p:cNvPr id="10" name="Rubrik 1"/>
          <p:cNvSpPr txBox="1">
            <a:spLocks/>
          </p:cNvSpPr>
          <p:nvPr/>
        </p:nvSpPr>
        <p:spPr>
          <a:xfrm>
            <a:off x="467544" y="5526360"/>
            <a:ext cx="8496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i="0" dirty="0">
                <a:solidFill>
                  <a:srgbClr val="000000"/>
                </a:solidFill>
                <a:effectLst/>
                <a:latin typeface="Neutraface 2 Display Bold" panose="02000803040000020004" pitchFamily="50" charset="0"/>
              </a:rPr>
              <a:t>Malå med allt så nära</a:t>
            </a:r>
          </a:p>
          <a:p>
            <a:endParaRPr lang="sv-SE" sz="2800" b="1" i="0" dirty="0">
              <a:solidFill>
                <a:srgbClr val="000000"/>
              </a:solidFill>
              <a:effectLst/>
              <a:latin typeface="Neutraface 2 Display Bold" panose="02000803040000020004" pitchFamily="50" charset="0"/>
            </a:endParaRPr>
          </a:p>
          <a:p>
            <a:pPr algn="r"/>
            <a:r>
              <a:rPr lang="sv-SE" sz="1800" i="1" dirty="0">
                <a:solidFill>
                  <a:srgbClr val="000000"/>
                </a:solidFill>
                <a:latin typeface="Neutraface 2 Display Bold" panose="02000803040000020004" pitchFamily="50" charset="0"/>
              </a:rPr>
              <a:t>Tack Adak byaförening och Handlarn!</a:t>
            </a:r>
            <a:endParaRPr lang="sv-SE" sz="1800" i="1" dirty="0">
              <a:latin typeface="Neutraface 2 Display Bold" panose="02000803040000020004" pitchFamily="50" charset="0"/>
            </a:endParaRPr>
          </a:p>
        </p:txBody>
      </p:sp>
      <p:pic>
        <p:nvPicPr>
          <p:cNvPr id="4" name="Bildobjekt 3" descr="En bild som visar text, Teckensnitt, Grafik, design&#10;&#10;AI-genererat innehåll kan vara felaktigt.">
            <a:extLst>
              <a:ext uri="{FF2B5EF4-FFF2-40B4-BE49-F238E27FC236}">
                <a16:creationId xmlns:a16="http://schemas.microsoft.com/office/drawing/2014/main" id="{2B4256D3-CC16-FBC1-ECBD-9B7F56D54D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96" y="3585918"/>
            <a:ext cx="6844608" cy="16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66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389769"/>
            <a:ext cx="3060329" cy="2162585"/>
          </a:xfrm>
          <a:prstGeom prst="rect">
            <a:avLst/>
          </a:prstGeom>
        </p:spPr>
      </p:pic>
      <p:pic>
        <p:nvPicPr>
          <p:cNvPr id="8" name="Bildobjekt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853" y="223471"/>
            <a:ext cx="879635" cy="93610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C58F0063-44EB-E762-2F88-08A3D2EF695D}"/>
              </a:ext>
            </a:extLst>
          </p:cNvPr>
          <p:cNvSpPr txBox="1"/>
          <p:nvPr/>
        </p:nvSpPr>
        <p:spPr>
          <a:xfrm>
            <a:off x="392009" y="1484784"/>
            <a:ext cx="7852399" cy="6240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sv-SE" sz="1600" b="1" dirty="0">
                <a:solidFill>
                  <a:srgbClr val="050505"/>
                </a:solidFill>
              </a:rPr>
              <a:t>PROGRAM</a:t>
            </a:r>
          </a:p>
          <a:p>
            <a:pPr algn="l">
              <a:lnSpc>
                <a:spcPct val="150000"/>
              </a:lnSpc>
            </a:pPr>
            <a:endParaRPr lang="sv-SE" sz="1400" dirty="0">
              <a:solidFill>
                <a:srgbClr val="050505"/>
              </a:solidFill>
            </a:endParaRPr>
          </a:p>
          <a:p>
            <a:pPr algn="l"/>
            <a:r>
              <a:rPr lang="sv-SE" sz="1400" dirty="0">
                <a:solidFill>
                  <a:srgbClr val="050505"/>
                </a:solidFill>
              </a:rPr>
              <a:t>Välkommen, Cecilia Festin Stenlund, kommunstyrelsens ordförande Malå kommun. </a:t>
            </a:r>
            <a:br>
              <a:rPr lang="sv-SE" sz="1400" dirty="0">
                <a:solidFill>
                  <a:srgbClr val="050505"/>
                </a:solidFill>
              </a:rPr>
            </a:br>
            <a:endParaRPr lang="sv-SE" sz="1400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r>
              <a:rPr lang="sv-SE" sz="1400" dirty="0">
                <a:solidFill>
                  <a:srgbClr val="050505"/>
                </a:solidFill>
              </a:rPr>
              <a:t>Möjligheter till utveckling genom bygdemedel och miniprojekt 2025, Maria Larsson, landsbygdsutvecklare Malå kommun. </a:t>
            </a:r>
          </a:p>
          <a:p>
            <a:pPr algn="l"/>
            <a:br>
              <a:rPr lang="sv-SE" sz="1400" dirty="0">
                <a:solidFill>
                  <a:srgbClr val="050505"/>
                </a:solidFill>
              </a:rPr>
            </a:br>
            <a:r>
              <a:rPr lang="sv-SE" sz="1400" dirty="0">
                <a:solidFill>
                  <a:srgbClr val="050505"/>
                </a:solidFill>
              </a:rPr>
              <a:t>Avfallshantering i Malå kommuns landsbygder, Per Bertilsson, teknisk chef Malå kommun. </a:t>
            </a:r>
          </a:p>
          <a:p>
            <a:pPr algn="l"/>
            <a:br>
              <a:rPr lang="sv-SE" sz="1400" dirty="0">
                <a:solidFill>
                  <a:srgbClr val="050505"/>
                </a:solidFill>
              </a:rPr>
            </a:br>
            <a:r>
              <a:rPr lang="sv-SE" sz="1400" dirty="0">
                <a:solidFill>
                  <a:srgbClr val="050505"/>
                </a:solidFill>
              </a:rPr>
              <a:t>Enskilda vägar i Malå kommun. Aktuellt läge, hur gör vi i framtiden? Per Bertilsson, teknisk chef Malå kommun.</a:t>
            </a:r>
          </a:p>
          <a:p>
            <a:pPr algn="l">
              <a:lnSpc>
                <a:spcPct val="150000"/>
              </a:lnSpc>
            </a:pPr>
            <a:r>
              <a:rPr lang="sv-SE" sz="1400" dirty="0">
                <a:solidFill>
                  <a:srgbClr val="050505"/>
                </a:solidFill>
              </a:rPr>
              <a:t>Workshop för synpunkter, kreativa förslag och fortsatta samtal. </a:t>
            </a:r>
          </a:p>
          <a:p>
            <a:pPr algn="l"/>
            <a:br>
              <a:rPr lang="sv-SE" sz="1400" dirty="0">
                <a:solidFill>
                  <a:srgbClr val="050505"/>
                </a:solidFill>
              </a:rPr>
            </a:br>
            <a:r>
              <a:rPr lang="sv-SE" sz="1400" dirty="0">
                <a:solidFill>
                  <a:srgbClr val="050505"/>
                </a:solidFill>
              </a:rPr>
              <a:t>Sammanfattning och avslut, Cecilia Festin Stenlund, kommunstyrelsens ordförande Malå kommun. </a:t>
            </a:r>
          </a:p>
          <a:p>
            <a:pPr algn="l">
              <a:lnSpc>
                <a:spcPct val="150000"/>
              </a:lnSpc>
            </a:pPr>
            <a:endParaRPr lang="sv-SE" sz="1400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endParaRPr lang="sv-SE" sz="1400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r>
              <a:rPr lang="sv-SE" sz="1400" b="1" dirty="0">
                <a:solidFill>
                  <a:srgbClr val="050505"/>
                </a:solidFill>
              </a:rPr>
              <a:t>Olikheter skapar utvecklingskraft - tillsammans för hållbar attraktiv Malåbygd!</a:t>
            </a:r>
          </a:p>
          <a:p>
            <a:pPr algn="l">
              <a:lnSpc>
                <a:spcPct val="150000"/>
              </a:lnSpc>
            </a:pPr>
            <a:endParaRPr lang="sv-SE" sz="1400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endParaRPr lang="sv-SE" sz="1400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endParaRPr lang="sv-SE" sz="1400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endParaRPr lang="sv-SE" sz="1400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endParaRPr lang="sv-SE" sz="1400" dirty="0">
              <a:solidFill>
                <a:srgbClr val="0505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82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D35D1-84C6-F36E-5857-A48876E56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30B9DC64-B2A7-B4C1-D6ED-9D72CAA86D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389769"/>
            <a:ext cx="3060329" cy="216258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38BD3FC-FE70-04F5-24BB-83048ACBAD2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853" y="223471"/>
            <a:ext cx="879635" cy="93610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C866652D-29E7-EC55-DC6C-6DD9C45AEE38}"/>
              </a:ext>
            </a:extLst>
          </p:cNvPr>
          <p:cNvSpPr txBox="1"/>
          <p:nvPr/>
        </p:nvSpPr>
        <p:spPr>
          <a:xfrm>
            <a:off x="392009" y="1484784"/>
            <a:ext cx="7852399" cy="5270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sv-SE" sz="1600" b="1" dirty="0">
                <a:solidFill>
                  <a:srgbClr val="050505"/>
                </a:solidFill>
              </a:rPr>
              <a:t>MÖJLIGHETER TILL UTVECKLING</a:t>
            </a:r>
            <a:endParaRPr lang="sv-SE" sz="1400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r>
              <a:rPr lang="sv-SE" sz="1400" i="1" dirty="0">
                <a:solidFill>
                  <a:srgbClr val="050505"/>
                </a:solidFill>
              </a:rPr>
              <a:t>Maria Larsson, landsbygdsutvecklare Malå kommun</a:t>
            </a:r>
            <a:br>
              <a:rPr lang="sv-SE" sz="1400" dirty="0">
                <a:solidFill>
                  <a:srgbClr val="050505"/>
                </a:solidFill>
              </a:rPr>
            </a:br>
            <a:br>
              <a:rPr lang="sv-SE" sz="1400" dirty="0">
                <a:solidFill>
                  <a:srgbClr val="050505"/>
                </a:solidFill>
              </a:rPr>
            </a:br>
            <a:endParaRPr lang="sv-SE" sz="1400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endParaRPr lang="sv-SE" sz="1400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br>
              <a:rPr lang="sv-SE" sz="1400" dirty="0">
                <a:solidFill>
                  <a:srgbClr val="050505"/>
                </a:solidFill>
              </a:rPr>
            </a:br>
            <a:r>
              <a:rPr lang="sv-SE" sz="1400" dirty="0">
                <a:solidFill>
                  <a:srgbClr val="050505"/>
                </a:solidFill>
              </a:rPr>
              <a:t>BYGDEMEDEL 2025</a:t>
            </a:r>
          </a:p>
          <a:p>
            <a:pPr algn="l">
              <a:lnSpc>
                <a:spcPct val="150000"/>
              </a:lnSpc>
            </a:pPr>
            <a:endParaRPr lang="sv-SE" sz="1400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r>
              <a:rPr lang="sv-SE" sz="1400" dirty="0">
                <a:solidFill>
                  <a:srgbClr val="050505"/>
                </a:solidFill>
              </a:rPr>
              <a:t>MINIPROJEKT 2025</a:t>
            </a:r>
          </a:p>
          <a:p>
            <a:pPr algn="l">
              <a:lnSpc>
                <a:spcPct val="150000"/>
              </a:lnSpc>
            </a:pPr>
            <a:endParaRPr lang="sv-SE" sz="1400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r>
              <a:rPr lang="sv-SE" sz="1400" dirty="0">
                <a:solidFill>
                  <a:srgbClr val="050505"/>
                </a:solidFill>
              </a:rPr>
              <a:t>FRITIDSBIDRAG/SNABBKULTURBIDRAG 2025</a:t>
            </a:r>
            <a:br>
              <a:rPr lang="sv-SE" sz="1400" dirty="0">
                <a:solidFill>
                  <a:srgbClr val="050505"/>
                </a:solidFill>
              </a:rPr>
            </a:br>
            <a:br>
              <a:rPr lang="sv-SE" sz="1400" dirty="0">
                <a:solidFill>
                  <a:srgbClr val="050505"/>
                </a:solidFill>
              </a:rPr>
            </a:br>
            <a:r>
              <a:rPr lang="sv-SE" sz="1400" dirty="0">
                <a:solidFill>
                  <a:srgbClr val="050505"/>
                </a:solidFill>
              </a:rPr>
              <a:t>LEADER SKELLEFTEÅ ÄLVDAL</a:t>
            </a:r>
          </a:p>
          <a:p>
            <a:pPr algn="l">
              <a:lnSpc>
                <a:spcPct val="150000"/>
              </a:lnSpc>
            </a:pPr>
            <a:endParaRPr lang="sv-SE" sz="1400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endParaRPr lang="sv-SE" sz="1400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endParaRPr lang="sv-SE" sz="1400" dirty="0">
              <a:solidFill>
                <a:srgbClr val="050505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B3BC9F5-36AF-E661-7ECF-77591E6FC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640" y="980728"/>
            <a:ext cx="2167613" cy="306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AC04BFC-21A3-9F8D-BC35-5FB57385B1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4459" y="2279408"/>
            <a:ext cx="1620787" cy="2299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D8F01B48-F7FA-64D3-D104-A446C280B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0875" y="4270784"/>
            <a:ext cx="1554981" cy="2204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9393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DEE91-1240-7B21-8856-6D7143364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4F71874-A854-E836-B16D-6948483D1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389769"/>
            <a:ext cx="3060329" cy="216258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925D414-F3AE-5B76-AF67-B8456197254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853" y="223471"/>
            <a:ext cx="879635" cy="93610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EC23169-2F9D-ACC4-978A-0420007F0295}"/>
              </a:ext>
            </a:extLst>
          </p:cNvPr>
          <p:cNvSpPr txBox="1"/>
          <p:nvPr/>
        </p:nvSpPr>
        <p:spPr>
          <a:xfrm>
            <a:off x="392009" y="1124744"/>
            <a:ext cx="7852399" cy="5593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sv-SE" sz="1600" b="1" dirty="0">
                <a:solidFill>
                  <a:srgbClr val="050505"/>
                </a:solidFill>
              </a:rPr>
              <a:t>MÖJLIGHETER TILL UTVECKLING</a:t>
            </a:r>
            <a:endParaRPr lang="sv-SE" sz="1400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r>
              <a:rPr lang="sv-SE" sz="1400" i="1" dirty="0">
                <a:solidFill>
                  <a:srgbClr val="050505"/>
                </a:solidFill>
              </a:rPr>
              <a:t>Maria Larsson, landsbygdsutvecklare Malå kommun</a:t>
            </a:r>
            <a:br>
              <a:rPr lang="sv-SE" sz="1400" dirty="0">
                <a:solidFill>
                  <a:srgbClr val="050505"/>
                </a:solidFill>
              </a:rPr>
            </a:br>
            <a:br>
              <a:rPr lang="sv-SE" sz="1400" dirty="0">
                <a:solidFill>
                  <a:srgbClr val="050505"/>
                </a:solidFill>
              </a:rPr>
            </a:br>
            <a:br>
              <a:rPr lang="sv-SE" sz="1400" dirty="0">
                <a:solidFill>
                  <a:srgbClr val="050505"/>
                </a:solidFill>
              </a:rPr>
            </a:br>
            <a:r>
              <a:rPr lang="sv-SE" sz="1400" dirty="0">
                <a:solidFill>
                  <a:srgbClr val="050505"/>
                </a:solidFill>
              </a:rPr>
              <a:t>BYGDEMEDEL 2025</a:t>
            </a:r>
          </a:p>
          <a:p>
            <a:pPr algn="l">
              <a:lnSpc>
                <a:spcPct val="150000"/>
              </a:lnSpc>
            </a:pPr>
            <a:r>
              <a:rPr lang="sv-SE" sz="1400" dirty="0">
                <a:solidFill>
                  <a:srgbClr val="050505"/>
                </a:solidFill>
              </a:rPr>
              <a:t>Ansök om bygdemedel från och med </a:t>
            </a:r>
            <a:r>
              <a:rPr lang="sv-SE" sz="1400" b="1" dirty="0">
                <a:solidFill>
                  <a:srgbClr val="050505"/>
                </a:solidFill>
              </a:rPr>
              <a:t>15 maj</a:t>
            </a:r>
            <a:r>
              <a:rPr lang="sv-SE" sz="1400" dirty="0">
                <a:solidFill>
                  <a:srgbClr val="050505"/>
                </a:solidFill>
              </a:rPr>
              <a:t>, senast den </a:t>
            </a:r>
            <a:r>
              <a:rPr lang="sv-SE" sz="1400" b="1" dirty="0">
                <a:solidFill>
                  <a:srgbClr val="050505"/>
                </a:solidFill>
              </a:rPr>
              <a:t>31 augusti 2025</a:t>
            </a:r>
          </a:p>
          <a:p>
            <a:pPr algn="l">
              <a:lnSpc>
                <a:spcPct val="150000"/>
              </a:lnSpc>
            </a:pPr>
            <a:r>
              <a:rPr lang="sv-SE" sz="1400" dirty="0">
                <a:solidFill>
                  <a:srgbClr val="050505"/>
                </a:solidFill>
              </a:rPr>
              <a:t>Föreningar i Malå kommun kan beviljas </a:t>
            </a:r>
            <a:r>
              <a:rPr lang="sv-SE" sz="1400" b="1" dirty="0">
                <a:solidFill>
                  <a:srgbClr val="050505"/>
                </a:solidFill>
              </a:rPr>
              <a:t>90% </a:t>
            </a:r>
            <a:r>
              <a:rPr lang="sv-SE" sz="1400" dirty="0">
                <a:solidFill>
                  <a:srgbClr val="050505"/>
                </a:solidFill>
              </a:rPr>
              <a:t>upp till </a:t>
            </a:r>
            <a:r>
              <a:rPr lang="sv-SE" sz="1400" b="1" dirty="0">
                <a:solidFill>
                  <a:srgbClr val="050505"/>
                </a:solidFill>
              </a:rPr>
              <a:t>30 000kr </a:t>
            </a:r>
            <a:r>
              <a:rPr lang="sv-SE" sz="1100" dirty="0">
                <a:solidFill>
                  <a:srgbClr val="050505"/>
                </a:solidFill>
              </a:rPr>
              <a:t>(maximera bidraget med projektbudget på 33 333kr).</a:t>
            </a:r>
          </a:p>
          <a:p>
            <a:pPr algn="l">
              <a:lnSpc>
                <a:spcPct val="150000"/>
              </a:lnSpc>
            </a:pPr>
            <a:endParaRPr lang="sv-SE" sz="1400" b="1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endParaRPr lang="sv-SE" sz="1400" b="1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endParaRPr lang="sv-SE" sz="1400" b="1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endParaRPr lang="sv-SE" sz="1400" b="1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endParaRPr lang="sv-SE" sz="1400" b="1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endParaRPr lang="sv-SE" sz="1400" b="1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endParaRPr lang="sv-SE" sz="1400" b="1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r>
              <a:rPr lang="sv-SE" sz="1400" dirty="0"/>
              <a:t>Malå kommun ser gärna projekt som bidrar till landsbygds- och samhällsutveckling/ hållbarhet, ekonomisk, ekologisk och/eller social hållbarhet /möjliggör för ökad delaktighet och inkludering av fler invånare. </a:t>
            </a:r>
            <a:endParaRPr lang="sv-SE" sz="1400" dirty="0">
              <a:solidFill>
                <a:srgbClr val="050505"/>
              </a:solidFill>
            </a:endParaRPr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A38606C7-B5F0-68D1-580B-107B13550B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21134"/>
              </p:ext>
            </p:extLst>
          </p:nvPr>
        </p:nvGraphicFramePr>
        <p:xfrm>
          <a:off x="416090" y="3797537"/>
          <a:ext cx="8044342" cy="17917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2171">
                  <a:extLst>
                    <a:ext uri="{9D8B030D-6E8A-4147-A177-3AD203B41FA5}">
                      <a16:colId xmlns:a16="http://schemas.microsoft.com/office/drawing/2014/main" val="3004808512"/>
                    </a:ext>
                  </a:extLst>
                </a:gridCol>
                <a:gridCol w="4022171">
                  <a:extLst>
                    <a:ext uri="{9D8B030D-6E8A-4147-A177-3AD203B41FA5}">
                      <a16:colId xmlns:a16="http://schemas.microsoft.com/office/drawing/2014/main" val="3981309420"/>
                    </a:ext>
                  </a:extLst>
                </a:gridCol>
              </a:tblGrid>
              <a:tr h="400291">
                <a:tc>
                  <a:txBody>
                    <a:bodyPr/>
                    <a:lstStyle/>
                    <a:p>
                      <a:r>
                        <a:rPr lang="sv-SE" sz="1400" dirty="0"/>
                        <a:t>Exempel på vad du kan söka bygdemedel för: </a:t>
                      </a:r>
                    </a:p>
                  </a:txBody>
                  <a:tcPr marL="111252" marR="111252" marT="55626" marB="55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Exempel på vad du inte kan söka bygdemedel för: </a:t>
                      </a:r>
                    </a:p>
                  </a:txBody>
                  <a:tcPr marL="111252" marR="111252" marT="55626" marB="55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45975"/>
                  </a:ext>
                </a:extLst>
              </a:tr>
              <a:tr h="1183884">
                <a:tc>
                  <a:txBody>
                    <a:bodyPr/>
                    <a:lstStyle/>
                    <a:p>
                      <a:r>
                        <a:rPr lang="sv-SE" sz="1200" dirty="0"/>
                        <a:t>• Reparation och upprustning av bygdegårdar. </a:t>
                      </a:r>
                    </a:p>
                    <a:p>
                      <a:r>
                        <a:rPr lang="sv-SE" sz="1200" dirty="0"/>
                        <a:t>• Inköp av fast utrustning. </a:t>
                      </a:r>
                    </a:p>
                    <a:p>
                      <a:r>
                        <a:rPr lang="sv-SE" sz="1200" dirty="0"/>
                        <a:t>• Markering och upprustning av stigar och leder.</a:t>
                      </a:r>
                    </a:p>
                    <a:p>
                      <a:r>
                        <a:rPr lang="sv-SE" sz="1200" dirty="0"/>
                        <a:t>• Utbildning och marknadsföring  leder. </a:t>
                      </a:r>
                    </a:p>
                    <a:p>
                      <a:r>
                        <a:rPr lang="sv-SE" sz="1200" dirty="0"/>
                        <a:t>• Förbättring av anläggningar. </a:t>
                      </a:r>
                    </a:p>
                  </a:txBody>
                  <a:tcPr marL="111252" marR="111252" marT="55626" marB="55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• Driftkostnader för byggnader. </a:t>
                      </a:r>
                      <a:br>
                        <a:rPr lang="sv-SE" sz="1200" dirty="0"/>
                      </a:br>
                      <a:r>
                        <a:rPr lang="sv-SE" sz="1200" dirty="0"/>
                        <a:t>• Inköp av lätt avyttringsbart material och andra lösa inventarier. </a:t>
                      </a:r>
                      <a:br>
                        <a:rPr lang="sv-SE" sz="1200" dirty="0"/>
                      </a:br>
                      <a:r>
                        <a:rPr lang="sv-SE" sz="1200" dirty="0"/>
                        <a:t>• Drift eller underhåll av fordon. </a:t>
                      </a:r>
                      <a:br>
                        <a:rPr lang="sv-SE" sz="1200" dirty="0"/>
                      </a:br>
                      <a:r>
                        <a:rPr lang="sv-SE" sz="1200" dirty="0"/>
                        <a:t>• Investeringar som kan behöva fortsatta bidrag/redan är genomförda. </a:t>
                      </a:r>
                      <a:br>
                        <a:rPr lang="sv-SE" sz="1200" dirty="0"/>
                      </a:br>
                      <a:r>
                        <a:rPr lang="sv-SE" sz="1200" dirty="0"/>
                        <a:t>• Egen arbetstid. </a:t>
                      </a:r>
                    </a:p>
                  </a:txBody>
                  <a:tcPr marL="111252" marR="111252" marT="55626" marB="55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141594"/>
                  </a:ext>
                </a:extLst>
              </a:tr>
            </a:tbl>
          </a:graphicData>
        </a:graphic>
      </p:graphicFrame>
      <p:pic>
        <p:nvPicPr>
          <p:cNvPr id="13" name="Bildobjekt 12">
            <a:extLst>
              <a:ext uri="{FF2B5EF4-FFF2-40B4-BE49-F238E27FC236}">
                <a16:creationId xmlns:a16="http://schemas.microsoft.com/office/drawing/2014/main" id="{A66083F1-EE91-EF6B-8FF3-EEF202A58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209051"/>
            <a:ext cx="994545" cy="9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87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5E2CE-37E3-91CE-3CB5-8895C9083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64C35353-7E02-F239-3988-4776F84061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389769"/>
            <a:ext cx="3060329" cy="216258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12C85FBD-5B94-BFA5-785B-902C0703BDD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853" y="223471"/>
            <a:ext cx="879635" cy="93610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04558EE-D167-668A-D9A7-D01124948609}"/>
              </a:ext>
            </a:extLst>
          </p:cNvPr>
          <p:cNvSpPr txBox="1"/>
          <p:nvPr/>
        </p:nvSpPr>
        <p:spPr>
          <a:xfrm>
            <a:off x="392009" y="1124744"/>
            <a:ext cx="7852399" cy="6563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sv-SE" sz="1600" b="1" dirty="0">
                <a:solidFill>
                  <a:srgbClr val="050505"/>
                </a:solidFill>
              </a:rPr>
              <a:t>MÖJLIGHETER TILL UTVECKLING</a:t>
            </a:r>
            <a:endParaRPr lang="sv-SE" sz="1400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r>
              <a:rPr lang="sv-SE" sz="1400" i="1" dirty="0">
                <a:solidFill>
                  <a:srgbClr val="050505"/>
                </a:solidFill>
              </a:rPr>
              <a:t>Maria Larsson, landsbygdsutvecklare Malå kommun</a:t>
            </a:r>
            <a:br>
              <a:rPr lang="sv-SE" sz="1400" dirty="0">
                <a:solidFill>
                  <a:srgbClr val="050505"/>
                </a:solidFill>
              </a:rPr>
            </a:br>
            <a:br>
              <a:rPr lang="sv-SE" sz="1400" dirty="0">
                <a:solidFill>
                  <a:srgbClr val="050505"/>
                </a:solidFill>
              </a:rPr>
            </a:br>
            <a:br>
              <a:rPr lang="sv-SE" sz="1400" dirty="0">
                <a:solidFill>
                  <a:srgbClr val="050505"/>
                </a:solidFill>
              </a:rPr>
            </a:br>
            <a:r>
              <a:rPr lang="sv-SE" sz="1400" dirty="0">
                <a:solidFill>
                  <a:srgbClr val="050505"/>
                </a:solidFill>
              </a:rPr>
              <a:t>MINIPROJEKT 2025</a:t>
            </a:r>
          </a:p>
          <a:p>
            <a:pPr algn="l">
              <a:lnSpc>
                <a:spcPct val="150000"/>
              </a:lnSpc>
            </a:pPr>
            <a:r>
              <a:rPr lang="sv-SE" sz="1400" dirty="0">
                <a:solidFill>
                  <a:srgbClr val="050505"/>
                </a:solidFill>
              </a:rPr>
              <a:t>Vill du testa och utveckla en eller flera idéer i samverkan med andra som bidrar till Malå en attraktiv plats HÄR olikheter skapar utvecklingskraft?</a:t>
            </a:r>
          </a:p>
          <a:p>
            <a:pPr algn="l">
              <a:lnSpc>
                <a:spcPct val="150000"/>
              </a:lnSpc>
            </a:pPr>
            <a:endParaRPr lang="sv-SE" sz="1400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r>
              <a:rPr lang="sv-SE" sz="1400" dirty="0">
                <a:solidFill>
                  <a:srgbClr val="050505"/>
                </a:solidFill>
              </a:rPr>
              <a:t>År 2025 avsätts 100 000 kronor för medfinansiering av </a:t>
            </a:r>
          </a:p>
          <a:p>
            <a:pPr algn="l">
              <a:lnSpc>
                <a:spcPct val="150000"/>
              </a:lnSpc>
            </a:pPr>
            <a:r>
              <a:rPr lang="sv-SE" sz="1400" dirty="0">
                <a:solidFill>
                  <a:srgbClr val="050505"/>
                </a:solidFill>
              </a:rPr>
              <a:t>lokala utvecklingsprojekt, med särskilt fokus på </a:t>
            </a:r>
          </a:p>
          <a:p>
            <a:pPr algn="l">
              <a:lnSpc>
                <a:spcPct val="150000"/>
              </a:lnSpc>
            </a:pPr>
            <a:r>
              <a:rPr lang="sv-SE" sz="1400" dirty="0">
                <a:solidFill>
                  <a:srgbClr val="050505"/>
                </a:solidFill>
              </a:rPr>
              <a:t>näringslivs- och attraktivitetsfrämjande resultat. </a:t>
            </a:r>
            <a:br>
              <a:rPr lang="sv-SE" sz="1400" dirty="0">
                <a:solidFill>
                  <a:srgbClr val="050505"/>
                </a:solidFill>
              </a:rPr>
            </a:br>
            <a:endParaRPr lang="sv-SE" sz="1400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r>
              <a:rPr lang="sv-SE" sz="1400" dirty="0">
                <a:solidFill>
                  <a:srgbClr val="050505"/>
                </a:solidFill>
              </a:rPr>
              <a:t>Ansöka löpande under året via e-tjänst.  </a:t>
            </a:r>
            <a:br>
              <a:rPr lang="sv-SE" sz="1400" dirty="0">
                <a:solidFill>
                  <a:srgbClr val="050505"/>
                </a:solidFill>
              </a:rPr>
            </a:br>
            <a:r>
              <a:rPr lang="sv-SE" sz="1400" dirty="0">
                <a:solidFill>
                  <a:srgbClr val="050505"/>
                </a:solidFill>
              </a:rPr>
              <a:t>Obs! läs igenom bedömningsgrunderna innan ansökan. </a:t>
            </a:r>
            <a:br>
              <a:rPr lang="sv-SE" sz="1400" dirty="0">
                <a:solidFill>
                  <a:srgbClr val="050505"/>
                </a:solidFill>
              </a:rPr>
            </a:br>
            <a:endParaRPr lang="sv-SE" sz="1400" b="1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endParaRPr lang="sv-SE" sz="1400" b="1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endParaRPr lang="sv-SE" sz="1400" b="1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endParaRPr lang="sv-SE" sz="1400" b="1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endParaRPr lang="sv-SE" sz="1400" b="1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endParaRPr lang="sv-SE" sz="1400" b="1" dirty="0">
              <a:solidFill>
                <a:srgbClr val="050505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448B6C8-9D40-CC4F-0517-B8462C72B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366" y="204649"/>
            <a:ext cx="1029899" cy="1026070"/>
          </a:xfrm>
          <a:prstGeom prst="rect">
            <a:avLst/>
          </a:prstGeom>
        </p:spPr>
      </p:pic>
      <p:pic>
        <p:nvPicPr>
          <p:cNvPr id="13" name="Bildobjekt 12" descr="En bild som visar klädsel, boskap, utomhus, hö&#10;&#10;AI-genererat innehåll kan vara felaktigt.">
            <a:extLst>
              <a:ext uri="{FF2B5EF4-FFF2-40B4-BE49-F238E27FC236}">
                <a16:creationId xmlns:a16="http://schemas.microsoft.com/office/drawing/2014/main" id="{D7B23A11-5E23-D22A-BCCB-4887708EF8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15736"/>
            <a:ext cx="3744416" cy="2807942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AA96CC19-34B9-426D-AC7F-5C76AE050559}"/>
              </a:ext>
            </a:extLst>
          </p:cNvPr>
          <p:cNvSpPr txBox="1"/>
          <p:nvPr/>
        </p:nvSpPr>
        <p:spPr>
          <a:xfrm>
            <a:off x="5344010" y="6297831"/>
            <a:ext cx="34729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Östra Fårträsk, Albertina Gård Foto: Linda Sandqvist</a:t>
            </a:r>
          </a:p>
        </p:txBody>
      </p:sp>
    </p:spTree>
    <p:extLst>
      <p:ext uri="{BB962C8B-B14F-4D97-AF65-F5344CB8AC3E}">
        <p14:creationId xmlns:p14="http://schemas.microsoft.com/office/powerpoint/2010/main" val="2791041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F131D-280D-2236-1ACD-1BF3B998B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61D6DFC9-2329-FA22-8259-EA39E89CC2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389769"/>
            <a:ext cx="3060329" cy="216258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4389D539-B043-D6AE-A966-BE8FB35A2AA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853" y="223471"/>
            <a:ext cx="879635" cy="93610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E88C5DB3-9D7D-734A-D9B3-E1A879E06A9E}"/>
              </a:ext>
            </a:extLst>
          </p:cNvPr>
          <p:cNvSpPr txBox="1"/>
          <p:nvPr/>
        </p:nvSpPr>
        <p:spPr>
          <a:xfrm>
            <a:off x="392009" y="1124744"/>
            <a:ext cx="7852399" cy="6240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sv-SE" sz="1600" b="1" dirty="0">
                <a:solidFill>
                  <a:srgbClr val="050505"/>
                </a:solidFill>
              </a:rPr>
              <a:t>MÖJLIGHETER TILL UTVECKLING</a:t>
            </a:r>
            <a:endParaRPr lang="sv-SE" sz="1400" dirty="0">
              <a:solidFill>
                <a:srgbClr val="050505"/>
              </a:solidFill>
            </a:endParaRPr>
          </a:p>
          <a:p>
            <a:pPr>
              <a:lnSpc>
                <a:spcPct val="150000"/>
              </a:lnSpc>
            </a:pPr>
            <a:r>
              <a:rPr lang="sv-SE" sz="1400" i="1" dirty="0">
                <a:solidFill>
                  <a:srgbClr val="050505"/>
                </a:solidFill>
              </a:rPr>
              <a:t>Maria Larsson, landsbygdsutvecklare Malå kommun</a:t>
            </a:r>
            <a:br>
              <a:rPr lang="sv-SE" sz="1400" dirty="0">
                <a:solidFill>
                  <a:srgbClr val="050505"/>
                </a:solidFill>
              </a:rPr>
            </a:br>
            <a:br>
              <a:rPr lang="sv-SE" sz="1400" dirty="0">
                <a:solidFill>
                  <a:srgbClr val="050505"/>
                </a:solidFill>
              </a:rPr>
            </a:br>
            <a:br>
              <a:rPr lang="sv-SE" sz="1400" dirty="0">
                <a:solidFill>
                  <a:srgbClr val="050505"/>
                </a:solidFill>
              </a:rPr>
            </a:br>
            <a:r>
              <a:rPr lang="sv-SE" sz="1400" dirty="0">
                <a:solidFill>
                  <a:srgbClr val="050505"/>
                </a:solidFill>
              </a:rPr>
              <a:t>FRITIDSBIDRAG/SNABBKULTURBIDRAG 2025</a:t>
            </a:r>
            <a:br>
              <a:rPr lang="sv-SE" sz="1400" dirty="0">
                <a:solidFill>
                  <a:srgbClr val="050505"/>
                </a:solidFill>
              </a:rPr>
            </a:br>
            <a:r>
              <a:rPr lang="sv-SE" sz="1400" dirty="0">
                <a:solidFill>
                  <a:srgbClr val="050505"/>
                </a:solidFill>
              </a:rPr>
              <a:t>Bidraget syftar till att stödja kultur- och fritidsaktiviteter i Malå kommun under året.</a:t>
            </a:r>
            <a:br>
              <a:rPr lang="sv-SE" sz="1400" dirty="0">
                <a:solidFill>
                  <a:srgbClr val="050505"/>
                </a:solidFill>
              </a:rPr>
            </a:br>
            <a:endParaRPr lang="sv-SE" sz="1400" dirty="0">
              <a:solidFill>
                <a:srgbClr val="050505"/>
              </a:solidFill>
            </a:endParaRPr>
          </a:p>
          <a:p>
            <a:pPr>
              <a:lnSpc>
                <a:spcPct val="150000"/>
              </a:lnSpc>
            </a:pPr>
            <a:r>
              <a:rPr lang="sv-SE" sz="1400" dirty="0">
                <a:solidFill>
                  <a:srgbClr val="050505"/>
                </a:solidFill>
              </a:rPr>
              <a:t>Bidraget kan som mest omfatta 5 000 kr/ansökan. </a:t>
            </a:r>
            <a:br>
              <a:rPr lang="sv-SE" sz="1400" dirty="0">
                <a:solidFill>
                  <a:srgbClr val="050505"/>
                </a:solidFill>
              </a:rPr>
            </a:br>
            <a:r>
              <a:rPr lang="sv-SE" sz="1400" dirty="0">
                <a:solidFill>
                  <a:srgbClr val="050505"/>
                </a:solidFill>
              </a:rPr>
              <a:t>Bidrag kan utgå till: </a:t>
            </a:r>
            <a:br>
              <a:rPr lang="sv-SE" sz="1400" dirty="0">
                <a:solidFill>
                  <a:srgbClr val="050505"/>
                </a:solidFill>
              </a:rPr>
            </a:br>
            <a:r>
              <a:rPr lang="sv-SE" sz="1400" dirty="0">
                <a:solidFill>
                  <a:srgbClr val="050505"/>
                </a:solidFill>
              </a:rPr>
              <a:t>- enskilda händelser</a:t>
            </a:r>
          </a:p>
          <a:p>
            <a:pPr algn="l">
              <a:lnSpc>
                <a:spcPct val="150000"/>
              </a:lnSpc>
            </a:pPr>
            <a:r>
              <a:rPr lang="sv-SE" sz="1400" dirty="0">
                <a:solidFill>
                  <a:srgbClr val="050505"/>
                </a:solidFill>
              </a:rPr>
              <a:t>- riktade insatser</a:t>
            </a:r>
          </a:p>
          <a:p>
            <a:pPr algn="l">
              <a:lnSpc>
                <a:spcPct val="150000"/>
              </a:lnSpc>
            </a:pPr>
            <a:r>
              <a:rPr lang="sv-SE" sz="1400" dirty="0">
                <a:solidFill>
                  <a:srgbClr val="050505"/>
                </a:solidFill>
              </a:rPr>
              <a:t>- evenemang</a:t>
            </a:r>
          </a:p>
          <a:p>
            <a:pPr algn="l">
              <a:lnSpc>
                <a:spcPct val="150000"/>
              </a:lnSpc>
            </a:pPr>
            <a:r>
              <a:rPr lang="sv-SE" sz="1400" dirty="0">
                <a:solidFill>
                  <a:srgbClr val="050505"/>
                </a:solidFill>
              </a:rPr>
              <a:t>- samt uppstartsstöd för etablering av ny verksamhet.</a:t>
            </a:r>
            <a:br>
              <a:rPr lang="sv-SE" sz="1400" dirty="0">
                <a:solidFill>
                  <a:srgbClr val="050505"/>
                </a:solidFill>
              </a:rPr>
            </a:br>
            <a:endParaRPr lang="sv-SE" sz="1400" b="1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endParaRPr lang="sv-SE" sz="1400" b="1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endParaRPr lang="sv-SE" sz="1400" b="1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endParaRPr lang="sv-SE" sz="1400" b="1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endParaRPr lang="sv-SE" sz="1400" b="1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endParaRPr lang="sv-SE" sz="1400" b="1" dirty="0">
              <a:solidFill>
                <a:srgbClr val="050505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92286AE-66AB-003A-A8D2-1BF680B51E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398" y="218324"/>
            <a:ext cx="939879" cy="936104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7D593016-F624-E939-F5A9-1C6C80962778}"/>
              </a:ext>
            </a:extLst>
          </p:cNvPr>
          <p:cNvSpPr txBox="1"/>
          <p:nvPr/>
        </p:nvSpPr>
        <p:spPr>
          <a:xfrm>
            <a:off x="5359549" y="6090480"/>
            <a:ext cx="27408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err="1"/>
              <a:t>Adakliden</a:t>
            </a:r>
            <a:r>
              <a:rPr lang="sv-SE" sz="1050" dirty="0"/>
              <a:t> Foto: Ann-Gerd Persson</a:t>
            </a:r>
          </a:p>
        </p:txBody>
      </p:sp>
      <p:pic>
        <p:nvPicPr>
          <p:cNvPr id="16" name="Bildobjekt 15" descr="En bild som visar snö, utomhus, himmel, vinter&#10;&#10;AI-genererat innehåll kan vara felaktigt.">
            <a:extLst>
              <a:ext uri="{FF2B5EF4-FFF2-40B4-BE49-F238E27FC236}">
                <a16:creationId xmlns:a16="http://schemas.microsoft.com/office/drawing/2014/main" id="{BF2E62FB-6776-C7E6-4813-A313C24376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66" y="3404916"/>
            <a:ext cx="3630830" cy="272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10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ACCC0-5B92-A402-0483-920629DAF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75358155-1083-A3B3-066D-164E233761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389769"/>
            <a:ext cx="3060329" cy="216258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1F478A30-22C9-EA22-CB44-3FC6F2F5E86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853" y="223471"/>
            <a:ext cx="879635" cy="93610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34CAF92-0D9F-5288-43BD-B42267755E07}"/>
              </a:ext>
            </a:extLst>
          </p:cNvPr>
          <p:cNvSpPr txBox="1"/>
          <p:nvPr/>
        </p:nvSpPr>
        <p:spPr>
          <a:xfrm>
            <a:off x="392009" y="1124744"/>
            <a:ext cx="7852399" cy="6240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sv-SE" sz="1600" b="1" dirty="0">
                <a:solidFill>
                  <a:srgbClr val="050505"/>
                </a:solidFill>
              </a:rPr>
              <a:t>MÖJLIGHETER TILL UTVECKLING</a:t>
            </a:r>
            <a:endParaRPr lang="sv-SE" sz="1400" dirty="0">
              <a:solidFill>
                <a:srgbClr val="050505"/>
              </a:solidFill>
            </a:endParaRPr>
          </a:p>
          <a:p>
            <a:pPr>
              <a:lnSpc>
                <a:spcPct val="150000"/>
              </a:lnSpc>
            </a:pPr>
            <a:r>
              <a:rPr lang="sv-SE" sz="1400" i="1" dirty="0">
                <a:solidFill>
                  <a:srgbClr val="050505"/>
                </a:solidFill>
              </a:rPr>
              <a:t>Maria Larsson, landsbygdsutvecklare Malå kommun</a:t>
            </a:r>
            <a:br>
              <a:rPr lang="sv-SE" sz="1400" dirty="0">
                <a:solidFill>
                  <a:srgbClr val="050505"/>
                </a:solidFill>
              </a:rPr>
            </a:br>
            <a:br>
              <a:rPr lang="sv-SE" sz="1400" dirty="0">
                <a:solidFill>
                  <a:srgbClr val="050505"/>
                </a:solidFill>
              </a:rPr>
            </a:br>
            <a:br>
              <a:rPr lang="sv-SE" sz="1400" dirty="0">
                <a:solidFill>
                  <a:srgbClr val="050505"/>
                </a:solidFill>
              </a:rPr>
            </a:br>
            <a:r>
              <a:rPr lang="sv-SE" sz="1400" dirty="0">
                <a:solidFill>
                  <a:srgbClr val="050505"/>
                </a:solidFill>
              </a:rPr>
              <a:t>LEADER SKELLEFTEÅ ÄLVDAL</a:t>
            </a:r>
            <a:br>
              <a:rPr lang="sv-SE" sz="1400" dirty="0">
                <a:solidFill>
                  <a:srgbClr val="050505"/>
                </a:solidFill>
              </a:rPr>
            </a:br>
            <a:r>
              <a:rPr lang="sv-SE" sz="1400" dirty="0">
                <a:solidFill>
                  <a:srgbClr val="050505"/>
                </a:solidFill>
              </a:rPr>
              <a:t>Under perioden 2023-2027 bedriver föreningen Leader Skellefteå Älvdal verksamhet i Malå, Norsjö och Skellefteå kommuner.</a:t>
            </a:r>
            <a:br>
              <a:rPr lang="sv-SE" sz="1400" dirty="0">
                <a:solidFill>
                  <a:srgbClr val="050505"/>
                </a:solidFill>
              </a:rPr>
            </a:br>
            <a:br>
              <a:rPr lang="sv-SE" sz="1400" dirty="0">
                <a:solidFill>
                  <a:srgbClr val="050505"/>
                </a:solidFill>
              </a:rPr>
            </a:br>
            <a:r>
              <a:rPr lang="sv-SE" sz="1400" dirty="0">
                <a:solidFill>
                  <a:srgbClr val="050505"/>
                </a:solidFill>
              </a:rPr>
              <a:t>Kan din idé bli ett </a:t>
            </a:r>
            <a:r>
              <a:rPr lang="sv-SE" sz="1400" dirty="0" err="1">
                <a:solidFill>
                  <a:srgbClr val="050505"/>
                </a:solidFill>
              </a:rPr>
              <a:t>leaderprojekt</a:t>
            </a:r>
            <a:r>
              <a:rPr lang="sv-SE" sz="1400" dirty="0">
                <a:solidFill>
                  <a:srgbClr val="050505"/>
                </a:solidFill>
              </a:rPr>
              <a:t>?</a:t>
            </a:r>
            <a:br>
              <a:rPr lang="sv-SE" sz="1400" dirty="0">
                <a:solidFill>
                  <a:srgbClr val="050505"/>
                </a:solidFill>
              </a:rPr>
            </a:br>
            <a:r>
              <a:rPr lang="sv-SE" sz="1400" dirty="0">
                <a:solidFill>
                  <a:srgbClr val="050505"/>
                </a:solidFill>
              </a:rPr>
              <a:t>Ta del av checklista, utvecklingsstrategi och insatsområden på</a:t>
            </a:r>
            <a:br>
              <a:rPr lang="sv-SE" sz="1400" dirty="0">
                <a:solidFill>
                  <a:srgbClr val="050505"/>
                </a:solidFill>
              </a:rPr>
            </a:br>
            <a:r>
              <a:rPr lang="sv-SE" sz="1400" dirty="0">
                <a:solidFill>
                  <a:srgbClr val="050505"/>
                </a:solidFill>
                <a:hlinkClick r:id="rId5"/>
              </a:rPr>
              <a:t>www.leaderskellefteaalvdal.se</a:t>
            </a:r>
            <a:r>
              <a:rPr lang="sv-SE" sz="1400" dirty="0">
                <a:solidFill>
                  <a:srgbClr val="050505"/>
                </a:solidFill>
              </a:rPr>
              <a:t>  </a:t>
            </a:r>
            <a:endParaRPr lang="sv-SE" sz="1400" b="1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br>
              <a:rPr lang="sv-SE" sz="1400" b="1" dirty="0">
                <a:solidFill>
                  <a:srgbClr val="050505"/>
                </a:solidFill>
              </a:rPr>
            </a:br>
            <a:r>
              <a:rPr lang="sv-SE" sz="1400" dirty="0">
                <a:solidFill>
                  <a:srgbClr val="050505"/>
                </a:solidFill>
              </a:rPr>
              <a:t>Exempel beviljade projekt i Malåbygden: </a:t>
            </a:r>
          </a:p>
          <a:p>
            <a:pPr algn="l">
              <a:lnSpc>
                <a:spcPct val="150000"/>
              </a:lnSpc>
            </a:pPr>
            <a:r>
              <a:rPr lang="sv-SE" sz="1400" dirty="0">
                <a:solidFill>
                  <a:srgbClr val="050505"/>
                </a:solidFill>
              </a:rPr>
              <a:t>Rågmjölsvägen en berättande led 	</a:t>
            </a:r>
            <a:r>
              <a:rPr lang="sv-SE" sz="1400" b="0" i="0" dirty="0">
                <a:solidFill>
                  <a:srgbClr val="212121"/>
                </a:solidFill>
                <a:effectLst/>
              </a:rPr>
              <a:t>1 180 585 kronor</a:t>
            </a:r>
            <a:br>
              <a:rPr lang="sv-SE" sz="1400" b="0" i="0" dirty="0">
                <a:solidFill>
                  <a:srgbClr val="212121"/>
                </a:solidFill>
                <a:effectLst/>
              </a:rPr>
            </a:br>
            <a:r>
              <a:rPr lang="sv-SE" sz="1400" b="0" i="0" dirty="0" err="1">
                <a:solidFill>
                  <a:srgbClr val="212121"/>
                </a:solidFill>
                <a:effectLst/>
              </a:rPr>
              <a:t>Pumptrackbana</a:t>
            </a:r>
            <a:r>
              <a:rPr lang="sv-SE" sz="1400" b="0" i="0" dirty="0">
                <a:solidFill>
                  <a:srgbClr val="212121"/>
                </a:solidFill>
                <a:effectLst/>
              </a:rPr>
              <a:t> i </a:t>
            </a:r>
            <a:r>
              <a:rPr lang="sv-SE" sz="1400" b="0" i="0" dirty="0" err="1">
                <a:solidFill>
                  <a:srgbClr val="212121"/>
                </a:solidFill>
                <a:effectLst/>
              </a:rPr>
              <a:t>Sjöparken</a:t>
            </a:r>
            <a:r>
              <a:rPr lang="sv-SE" sz="1400" b="0" i="0" dirty="0">
                <a:solidFill>
                  <a:srgbClr val="212121"/>
                </a:solidFill>
                <a:effectLst/>
              </a:rPr>
              <a:t> 	962 737 kronor</a:t>
            </a:r>
            <a:br>
              <a:rPr lang="sv-SE" sz="1400" b="0" i="0" dirty="0">
                <a:solidFill>
                  <a:srgbClr val="212121"/>
                </a:solidFill>
                <a:effectLst/>
              </a:rPr>
            </a:br>
            <a:r>
              <a:rPr lang="sv-SE" sz="1400" b="0" i="0" dirty="0">
                <a:solidFill>
                  <a:srgbClr val="212121"/>
                </a:solidFill>
                <a:effectLst/>
              </a:rPr>
              <a:t>Akti</a:t>
            </a:r>
            <a:r>
              <a:rPr lang="sv-SE" sz="1400" dirty="0">
                <a:solidFill>
                  <a:srgbClr val="212121"/>
                </a:solidFill>
              </a:rPr>
              <a:t>v fritid 			592 664 kronor</a:t>
            </a:r>
            <a:endParaRPr lang="sv-SE" sz="1400" b="1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endParaRPr lang="sv-SE" sz="1400" b="1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endParaRPr lang="sv-SE" sz="1400" b="1" dirty="0">
              <a:solidFill>
                <a:srgbClr val="050505"/>
              </a:solidFill>
            </a:endParaRPr>
          </a:p>
          <a:p>
            <a:pPr algn="l">
              <a:lnSpc>
                <a:spcPct val="150000"/>
              </a:lnSpc>
            </a:pPr>
            <a:endParaRPr lang="sv-SE" sz="1400" b="1" dirty="0">
              <a:solidFill>
                <a:srgbClr val="050505"/>
              </a:solidFill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308D5C75-C8E9-73B9-359C-0782E1B312DB}"/>
              </a:ext>
            </a:extLst>
          </p:cNvPr>
          <p:cNvSpPr txBox="1"/>
          <p:nvPr/>
        </p:nvSpPr>
        <p:spPr>
          <a:xfrm>
            <a:off x="5359549" y="6090480"/>
            <a:ext cx="27408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Laggträsket Foto: Malin Hedman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36EA604-7E8F-7E96-1086-71297C371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264" y="228780"/>
            <a:ext cx="961438" cy="930795"/>
          </a:xfrm>
          <a:prstGeom prst="rect">
            <a:avLst/>
          </a:prstGeom>
        </p:spPr>
      </p:pic>
      <p:pic>
        <p:nvPicPr>
          <p:cNvPr id="11" name="Bildobjekt 10" descr="En bild som visar utomhus, träd, gräs, personer&#10;&#10;AI-genererat innehåll kan vara felaktigt.">
            <a:extLst>
              <a:ext uri="{FF2B5EF4-FFF2-40B4-BE49-F238E27FC236}">
                <a16:creationId xmlns:a16="http://schemas.microsoft.com/office/drawing/2014/main" id="{29E9776C-98E0-86F8-54CD-95F37FD914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49" y="3636517"/>
            <a:ext cx="3680945" cy="245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24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atura Text">
      <a:majorFont>
        <a:latin typeface="Neutra Text"/>
        <a:ea typeface=""/>
        <a:cs typeface=""/>
      </a:majorFont>
      <a:minorFont>
        <a:latin typeface="Neutra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39792</TotalTime>
  <Words>581</Words>
  <Application>Microsoft Office PowerPoint</Application>
  <PresentationFormat>Bildspel på skärmen (4:3)</PresentationFormat>
  <Paragraphs>82</Paragraphs>
  <Slides>7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Calibri</vt:lpstr>
      <vt:lpstr>Neutra Text</vt:lpstr>
      <vt:lpstr>Neutraface 2 Display Bold</vt:lpstr>
      <vt:lpstr>Office-tema</vt:lpstr>
      <vt:lpstr>Medborgardialog fokus Landsbygd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Malå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Gränsöverskridande samverkan i kommuner med få invånare</dc:title>
  <dc:creator>Nina Olofsdotter</dc:creator>
  <cp:lastModifiedBy>Maria I. Larsson</cp:lastModifiedBy>
  <cp:revision>155</cp:revision>
  <cp:lastPrinted>2024-04-22T12:39:05Z</cp:lastPrinted>
  <dcterms:created xsi:type="dcterms:W3CDTF">2015-02-10T13:04:14Z</dcterms:created>
  <dcterms:modified xsi:type="dcterms:W3CDTF">2025-05-20T14:12:31Z</dcterms:modified>
</cp:coreProperties>
</file>